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7" r:id="rId2"/>
    <p:sldId id="689" r:id="rId3"/>
    <p:sldId id="847" r:id="rId4"/>
    <p:sldId id="775" r:id="rId5"/>
    <p:sldId id="774" r:id="rId6"/>
    <p:sldId id="766" r:id="rId7"/>
    <p:sldId id="767" r:id="rId8"/>
    <p:sldId id="768" r:id="rId9"/>
    <p:sldId id="769" r:id="rId10"/>
    <p:sldId id="770" r:id="rId11"/>
    <p:sldId id="772" r:id="rId12"/>
    <p:sldId id="771" r:id="rId13"/>
    <p:sldId id="793" r:id="rId14"/>
    <p:sldId id="794" r:id="rId15"/>
    <p:sldId id="780" r:id="rId16"/>
    <p:sldId id="781" r:id="rId17"/>
    <p:sldId id="773" r:id="rId18"/>
    <p:sldId id="814" r:id="rId19"/>
    <p:sldId id="779" r:id="rId20"/>
    <p:sldId id="797" r:id="rId21"/>
    <p:sldId id="811" r:id="rId22"/>
    <p:sldId id="812" r:id="rId23"/>
    <p:sldId id="799" r:id="rId24"/>
    <p:sldId id="810" r:id="rId25"/>
    <p:sldId id="798" r:id="rId26"/>
    <p:sldId id="796" r:id="rId27"/>
    <p:sldId id="808" r:id="rId28"/>
    <p:sldId id="816" r:id="rId29"/>
    <p:sldId id="817" r:id="rId30"/>
    <p:sldId id="818" r:id="rId31"/>
    <p:sldId id="820" r:id="rId32"/>
    <p:sldId id="819" r:id="rId33"/>
    <p:sldId id="821" r:id="rId34"/>
    <p:sldId id="822" r:id="rId35"/>
    <p:sldId id="800" r:id="rId36"/>
    <p:sldId id="802" r:id="rId37"/>
    <p:sldId id="803" r:id="rId38"/>
    <p:sldId id="804" r:id="rId39"/>
    <p:sldId id="848" r:id="rId40"/>
    <p:sldId id="849" r:id="rId41"/>
    <p:sldId id="1142" r:id="rId42"/>
    <p:sldId id="1143" r:id="rId43"/>
    <p:sldId id="897" r:id="rId44"/>
    <p:sldId id="918" r:id="rId45"/>
    <p:sldId id="899" r:id="rId46"/>
    <p:sldId id="903" r:id="rId47"/>
    <p:sldId id="904" r:id="rId48"/>
    <p:sldId id="905" r:id="rId49"/>
    <p:sldId id="906" r:id="rId50"/>
    <p:sldId id="907" r:id="rId51"/>
    <p:sldId id="908" r:id="rId52"/>
    <p:sldId id="909" r:id="rId53"/>
    <p:sldId id="910" r:id="rId54"/>
    <p:sldId id="911" r:id="rId55"/>
    <p:sldId id="912" r:id="rId56"/>
    <p:sldId id="913" r:id="rId57"/>
    <p:sldId id="914" r:id="rId58"/>
    <p:sldId id="915" r:id="rId59"/>
    <p:sldId id="916" r:id="rId60"/>
    <p:sldId id="917" r:id="rId61"/>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2"/>
    <p:restoredTop sz="95788"/>
  </p:normalViewPr>
  <p:slideViewPr>
    <p:cSldViewPr snapToGrid="0" snapToObjects="1">
      <p:cViewPr varScale="1">
        <p:scale>
          <a:sx n="111" d="100"/>
          <a:sy n="111" d="100"/>
        </p:scale>
        <p:origin x="5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111E3-7628-2B41-B264-F05FD7096FA1}" type="datetimeFigureOut">
              <a:rPr lang="en-CH" smtClean="0"/>
              <a:t>06.03.2025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AC41A-EFB1-E448-9782-79707A03DB21}" type="slidenum">
              <a:rPr lang="en-CH" smtClean="0"/>
              <a:t>‹#›</a:t>
            </a:fld>
            <a:endParaRPr lang="en-CH"/>
          </a:p>
        </p:txBody>
      </p:sp>
    </p:spTree>
    <p:extLst>
      <p:ext uri="{BB962C8B-B14F-4D97-AF65-F5344CB8AC3E}">
        <p14:creationId xmlns:p14="http://schemas.microsoft.com/office/powerpoint/2010/main" val="315629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5937-E7ED-1F41-A31F-E0B04895945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2B199AD7-CCE2-D242-A2F1-217F74FA3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15C9E1A2-E9B3-0B40-8760-30A8496DBE04}"/>
              </a:ext>
            </a:extLst>
          </p:cNvPr>
          <p:cNvSpPr>
            <a:spLocks noGrp="1"/>
          </p:cNvSpPr>
          <p:nvPr>
            <p:ph type="dt" sz="half" idx="10"/>
          </p:nvPr>
        </p:nvSpPr>
        <p:spPr/>
        <p:txBody>
          <a:bodyPr/>
          <a:lstStyle/>
          <a:p>
            <a:fld id="{A853219E-DE36-1A4B-AE51-97F26EB7EA12}" type="datetime1">
              <a:rPr lang="de-CH" smtClean="0"/>
              <a:t>06.03.25</a:t>
            </a:fld>
            <a:endParaRPr lang="en-CH"/>
          </a:p>
        </p:txBody>
      </p:sp>
      <p:sp>
        <p:nvSpPr>
          <p:cNvPr id="5" name="Footer Placeholder 4">
            <a:extLst>
              <a:ext uri="{FF2B5EF4-FFF2-40B4-BE49-F238E27FC236}">
                <a16:creationId xmlns:a16="http://schemas.microsoft.com/office/drawing/2014/main" id="{9D3F97E0-63D1-7B49-8CD4-E9CD6294E66B}"/>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309D31C2-E8F1-FA41-A73C-14B51867E1F1}"/>
              </a:ext>
            </a:extLst>
          </p:cNvPr>
          <p:cNvSpPr>
            <a:spLocks noGrp="1"/>
          </p:cNvSpPr>
          <p:nvPr>
            <p:ph type="sldNum" sz="quarter" idx="12"/>
          </p:nvPr>
        </p:nvSpPr>
        <p:spPr/>
        <p:txBody>
          <a:bodyPr/>
          <a:lstStyle/>
          <a:p>
            <a:fld id="{CE885B3B-57EB-B142-AB3C-CACC366A4D0C}" type="slidenum">
              <a:rPr lang="en-CH" smtClean="0"/>
              <a:t>‹#›</a:t>
            </a:fld>
            <a:endParaRPr lang="en-CH"/>
          </a:p>
        </p:txBody>
      </p:sp>
    </p:spTree>
    <p:extLst>
      <p:ext uri="{BB962C8B-B14F-4D97-AF65-F5344CB8AC3E}">
        <p14:creationId xmlns:p14="http://schemas.microsoft.com/office/powerpoint/2010/main" val="304213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80F16-8C8E-9B46-9587-57F0518A7F70}"/>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34481AA1-03B6-0649-923A-2D41DEE1BF8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C00818B5-2D51-124E-9D49-A02574F14EC7}"/>
              </a:ext>
            </a:extLst>
          </p:cNvPr>
          <p:cNvSpPr>
            <a:spLocks noGrp="1"/>
          </p:cNvSpPr>
          <p:nvPr>
            <p:ph type="dt" sz="half" idx="10"/>
          </p:nvPr>
        </p:nvSpPr>
        <p:spPr/>
        <p:txBody>
          <a:bodyPr/>
          <a:lstStyle/>
          <a:p>
            <a:fld id="{A4BA990C-7719-964A-B61A-33FB10F87748}" type="datetime1">
              <a:rPr lang="de-CH" smtClean="0"/>
              <a:t>06.03.25</a:t>
            </a:fld>
            <a:endParaRPr lang="en-CH"/>
          </a:p>
        </p:txBody>
      </p:sp>
      <p:sp>
        <p:nvSpPr>
          <p:cNvPr id="5" name="Footer Placeholder 4">
            <a:extLst>
              <a:ext uri="{FF2B5EF4-FFF2-40B4-BE49-F238E27FC236}">
                <a16:creationId xmlns:a16="http://schemas.microsoft.com/office/drawing/2014/main" id="{10654A18-4656-2241-BB87-B30BCA00C1C0}"/>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8FFCDB6-ABD1-7046-B479-8F26FB0AC39B}"/>
              </a:ext>
            </a:extLst>
          </p:cNvPr>
          <p:cNvSpPr>
            <a:spLocks noGrp="1"/>
          </p:cNvSpPr>
          <p:nvPr>
            <p:ph type="sldNum" sz="quarter" idx="12"/>
          </p:nvPr>
        </p:nvSpPr>
        <p:spPr/>
        <p:txBody>
          <a:bodyPr/>
          <a:lstStyle/>
          <a:p>
            <a:fld id="{CE885B3B-57EB-B142-AB3C-CACC366A4D0C}" type="slidenum">
              <a:rPr lang="en-CH" smtClean="0"/>
              <a:t>‹#›</a:t>
            </a:fld>
            <a:endParaRPr lang="en-CH"/>
          </a:p>
        </p:txBody>
      </p:sp>
    </p:spTree>
    <p:extLst>
      <p:ext uri="{BB962C8B-B14F-4D97-AF65-F5344CB8AC3E}">
        <p14:creationId xmlns:p14="http://schemas.microsoft.com/office/powerpoint/2010/main" val="46878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010531-BDCF-F841-9677-5F81D57F79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E27B6E7D-4F93-FC4C-ADB8-F62A4BCA37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2D43EE0F-5F92-EA49-99B7-376C85013EB4}"/>
              </a:ext>
            </a:extLst>
          </p:cNvPr>
          <p:cNvSpPr>
            <a:spLocks noGrp="1"/>
          </p:cNvSpPr>
          <p:nvPr>
            <p:ph type="dt" sz="half" idx="10"/>
          </p:nvPr>
        </p:nvSpPr>
        <p:spPr/>
        <p:txBody>
          <a:bodyPr/>
          <a:lstStyle/>
          <a:p>
            <a:fld id="{C22A3870-859A-A948-A9DB-E36FDDDF3BA0}" type="datetime1">
              <a:rPr lang="de-CH" smtClean="0"/>
              <a:t>06.03.25</a:t>
            </a:fld>
            <a:endParaRPr lang="en-CH"/>
          </a:p>
        </p:txBody>
      </p:sp>
      <p:sp>
        <p:nvSpPr>
          <p:cNvPr id="5" name="Footer Placeholder 4">
            <a:extLst>
              <a:ext uri="{FF2B5EF4-FFF2-40B4-BE49-F238E27FC236}">
                <a16:creationId xmlns:a16="http://schemas.microsoft.com/office/drawing/2014/main" id="{7700B3C1-B1D4-3145-8E33-2663E68C909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9451E1A-C6F0-DA4D-BFC5-837E4E89B844}"/>
              </a:ext>
            </a:extLst>
          </p:cNvPr>
          <p:cNvSpPr>
            <a:spLocks noGrp="1"/>
          </p:cNvSpPr>
          <p:nvPr>
            <p:ph type="sldNum" sz="quarter" idx="12"/>
          </p:nvPr>
        </p:nvSpPr>
        <p:spPr/>
        <p:txBody>
          <a:bodyPr/>
          <a:lstStyle/>
          <a:p>
            <a:fld id="{CE885B3B-57EB-B142-AB3C-CACC366A4D0C}" type="slidenum">
              <a:rPr lang="en-CH" smtClean="0"/>
              <a:t>‹#›</a:t>
            </a:fld>
            <a:endParaRPr lang="en-CH"/>
          </a:p>
        </p:txBody>
      </p:sp>
    </p:spTree>
    <p:extLst>
      <p:ext uri="{BB962C8B-B14F-4D97-AF65-F5344CB8AC3E}">
        <p14:creationId xmlns:p14="http://schemas.microsoft.com/office/powerpoint/2010/main" val="1557715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7" name="Title 1"/>
          <p:cNvSpPr>
            <a:spLocks noGrp="1"/>
          </p:cNvSpPr>
          <p:nvPr>
            <p:ph type="title"/>
          </p:nvPr>
        </p:nvSpPr>
        <p:spPr>
          <a:xfrm>
            <a:off x="169818" y="235132"/>
            <a:ext cx="12326982" cy="940524"/>
          </a:xfrm>
        </p:spPr>
        <p:txBody>
          <a:bodyPr/>
          <a:lstStyle>
            <a:lvl1pPr algn="ctr">
              <a:defRPr baseline="0">
                <a:solidFill>
                  <a:srgbClr val="C00000"/>
                </a:solidFill>
                <a:latin typeface="黑体" panose="02010609060101010101" pitchFamily="49" charset="-122"/>
                <a:ea typeface="微软雅黑" panose="020B0503020204020204" pitchFamily="34" charset="-122"/>
              </a:defRPr>
            </a:lvl1pPr>
          </a:lstStyle>
          <a:p>
            <a:r>
              <a:rPr lang="zh-CN" altLang="en-US" dirty="0"/>
              <a:t>单击此处编辑母版标题样式</a:t>
            </a:r>
            <a:endParaRPr lang="en-US" dirty="0"/>
          </a:p>
        </p:txBody>
      </p:sp>
      <p:sp>
        <p:nvSpPr>
          <p:cNvPr id="9" name="Date Placeholder 3"/>
          <p:cNvSpPr>
            <a:spLocks noGrp="1"/>
          </p:cNvSpPr>
          <p:nvPr>
            <p:ph type="dt" sz="half" idx="10"/>
          </p:nvPr>
        </p:nvSpPr>
        <p:spPr>
          <a:xfrm>
            <a:off x="7903030" y="6395539"/>
            <a:ext cx="653144" cy="365125"/>
          </a:xfrm>
        </p:spPr>
        <p:txBody>
          <a:bodyPr/>
          <a:lstStyle/>
          <a:p>
            <a:fld id="{38FE8EAF-BC87-B548-A6D2-A07EC3D7C82F}" type="datetime1">
              <a:rPr lang="de-CH" altLang="zh-CN" smtClean="0"/>
              <a:t>06.03.25</a:t>
            </a:fld>
            <a:endParaRPr lang="zh-CN" altLang="en-US" dirty="0"/>
          </a:p>
        </p:txBody>
      </p:sp>
      <p:sp>
        <p:nvSpPr>
          <p:cNvPr id="12" name="矩形 11"/>
          <p:cNvSpPr/>
          <p:nvPr userDrawn="1"/>
        </p:nvSpPr>
        <p:spPr>
          <a:xfrm>
            <a:off x="169816" y="1055430"/>
            <a:ext cx="5068389" cy="5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5238204" y="1055429"/>
            <a:ext cx="6299372" cy="1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3" descr="C:\Users\Marc\Desktop\Beijing2012\Feines pendents\AFMtutorial\logoPKU.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42004" y="33451"/>
            <a:ext cx="1040636" cy="98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userDrawn="1"/>
        </p:nvSpPr>
        <p:spPr>
          <a:xfrm>
            <a:off x="10264587" y="6532382"/>
            <a:ext cx="1554834" cy="369332"/>
          </a:xfrm>
          <a:prstGeom prst="rect">
            <a:avLst/>
          </a:prstGeom>
        </p:spPr>
        <p:txBody>
          <a:bodyPr wrap="square">
            <a:spAutoFit/>
          </a:bodyPr>
          <a:lstStyle/>
          <a:p>
            <a:fld id="{2A70EF62-FD89-4333-8C85-705CEC6167CC}" type="datetime1">
              <a:rPr lang="zh-CN" altLang="en-US" smtClean="0">
                <a:solidFill>
                  <a:srgbClr val="C00000"/>
                </a:solidFill>
              </a:rPr>
              <a:t>2025/3/6</a:t>
            </a:fld>
            <a:endParaRPr lang="zh-CN" altLang="en-US" dirty="0">
              <a:solidFill>
                <a:srgbClr val="C00000"/>
              </a:solidFill>
            </a:endParaRPr>
          </a:p>
        </p:txBody>
      </p:sp>
      <p:sp>
        <p:nvSpPr>
          <p:cNvPr id="17" name="矩形 16"/>
          <p:cNvSpPr/>
          <p:nvPr userDrawn="1"/>
        </p:nvSpPr>
        <p:spPr>
          <a:xfrm flipV="1">
            <a:off x="92463" y="6532382"/>
            <a:ext cx="11445113" cy="1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8443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8470-88BE-E44B-BAC6-86466682BF7A}"/>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E053750F-52EA-9643-BEB0-9772E5D8E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C29A120C-06B3-CE4C-8B9E-C9C2E30A5F85}"/>
              </a:ext>
            </a:extLst>
          </p:cNvPr>
          <p:cNvSpPr>
            <a:spLocks noGrp="1"/>
          </p:cNvSpPr>
          <p:nvPr>
            <p:ph type="dt" sz="half" idx="10"/>
          </p:nvPr>
        </p:nvSpPr>
        <p:spPr/>
        <p:txBody>
          <a:bodyPr/>
          <a:lstStyle/>
          <a:p>
            <a:fld id="{4D6D5F23-D2AE-5E42-8D4F-157D633E7D38}" type="datetime1">
              <a:rPr lang="de-CH" smtClean="0"/>
              <a:t>06.03.25</a:t>
            </a:fld>
            <a:endParaRPr lang="en-CH"/>
          </a:p>
        </p:txBody>
      </p:sp>
      <p:sp>
        <p:nvSpPr>
          <p:cNvPr id="5" name="Footer Placeholder 4">
            <a:extLst>
              <a:ext uri="{FF2B5EF4-FFF2-40B4-BE49-F238E27FC236}">
                <a16:creationId xmlns:a16="http://schemas.microsoft.com/office/drawing/2014/main" id="{4C5A3FC9-263B-F94F-917F-F165071A63E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82A871E3-A27E-9249-9FBE-D37BB0F061A4}"/>
              </a:ext>
            </a:extLst>
          </p:cNvPr>
          <p:cNvSpPr>
            <a:spLocks noGrp="1"/>
          </p:cNvSpPr>
          <p:nvPr>
            <p:ph type="sldNum" sz="quarter" idx="12"/>
          </p:nvPr>
        </p:nvSpPr>
        <p:spPr/>
        <p:txBody>
          <a:bodyPr/>
          <a:lstStyle/>
          <a:p>
            <a:fld id="{CE885B3B-57EB-B142-AB3C-CACC366A4D0C}" type="slidenum">
              <a:rPr lang="en-CH" smtClean="0"/>
              <a:t>‹#›</a:t>
            </a:fld>
            <a:endParaRPr lang="en-CH"/>
          </a:p>
        </p:txBody>
      </p:sp>
    </p:spTree>
    <p:extLst>
      <p:ext uri="{BB962C8B-B14F-4D97-AF65-F5344CB8AC3E}">
        <p14:creationId xmlns:p14="http://schemas.microsoft.com/office/powerpoint/2010/main" val="67705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F7FA-E480-854A-9849-48209C7ED4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2017E4E4-B439-9649-B3E9-80279784E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DDE321D-F111-AF45-B3D2-0D15C070A610}"/>
              </a:ext>
            </a:extLst>
          </p:cNvPr>
          <p:cNvSpPr>
            <a:spLocks noGrp="1"/>
          </p:cNvSpPr>
          <p:nvPr>
            <p:ph type="dt" sz="half" idx="10"/>
          </p:nvPr>
        </p:nvSpPr>
        <p:spPr/>
        <p:txBody>
          <a:bodyPr/>
          <a:lstStyle/>
          <a:p>
            <a:fld id="{478BF931-8EF1-DE47-873D-99B953186BD2}" type="datetime1">
              <a:rPr lang="de-CH" smtClean="0"/>
              <a:t>06.03.25</a:t>
            </a:fld>
            <a:endParaRPr lang="en-CH"/>
          </a:p>
        </p:txBody>
      </p:sp>
      <p:sp>
        <p:nvSpPr>
          <p:cNvPr id="5" name="Footer Placeholder 4">
            <a:extLst>
              <a:ext uri="{FF2B5EF4-FFF2-40B4-BE49-F238E27FC236}">
                <a16:creationId xmlns:a16="http://schemas.microsoft.com/office/drawing/2014/main" id="{FD9B7103-9DE0-2E40-9D7E-9A461F70E72B}"/>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152CD3A-06C4-384C-A91D-EC8879133FB5}"/>
              </a:ext>
            </a:extLst>
          </p:cNvPr>
          <p:cNvSpPr>
            <a:spLocks noGrp="1"/>
          </p:cNvSpPr>
          <p:nvPr>
            <p:ph type="sldNum" sz="quarter" idx="12"/>
          </p:nvPr>
        </p:nvSpPr>
        <p:spPr/>
        <p:txBody>
          <a:bodyPr/>
          <a:lstStyle/>
          <a:p>
            <a:fld id="{CE885B3B-57EB-B142-AB3C-CACC366A4D0C}" type="slidenum">
              <a:rPr lang="en-CH" smtClean="0"/>
              <a:t>‹#›</a:t>
            </a:fld>
            <a:endParaRPr lang="en-CH"/>
          </a:p>
        </p:txBody>
      </p:sp>
    </p:spTree>
    <p:extLst>
      <p:ext uri="{BB962C8B-B14F-4D97-AF65-F5344CB8AC3E}">
        <p14:creationId xmlns:p14="http://schemas.microsoft.com/office/powerpoint/2010/main" val="359000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B665-A96F-7948-BAFC-C4A07811D23F}"/>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463245AC-DCCA-4E42-A6C9-3F0BE91F16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AFA32935-7656-574F-9C32-841C38891A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67D2DF7E-707C-C847-AAE9-D26F4142D947}"/>
              </a:ext>
            </a:extLst>
          </p:cNvPr>
          <p:cNvSpPr>
            <a:spLocks noGrp="1"/>
          </p:cNvSpPr>
          <p:nvPr>
            <p:ph type="dt" sz="half" idx="10"/>
          </p:nvPr>
        </p:nvSpPr>
        <p:spPr/>
        <p:txBody>
          <a:bodyPr/>
          <a:lstStyle/>
          <a:p>
            <a:fld id="{0CEC7F90-FCE5-E341-A802-B0FE123A3546}" type="datetime1">
              <a:rPr lang="de-CH" smtClean="0"/>
              <a:t>06.03.25</a:t>
            </a:fld>
            <a:endParaRPr lang="en-CH"/>
          </a:p>
        </p:txBody>
      </p:sp>
      <p:sp>
        <p:nvSpPr>
          <p:cNvPr id="6" name="Footer Placeholder 5">
            <a:extLst>
              <a:ext uri="{FF2B5EF4-FFF2-40B4-BE49-F238E27FC236}">
                <a16:creationId xmlns:a16="http://schemas.microsoft.com/office/drawing/2014/main" id="{D3A5B32D-E975-5246-B9FB-21C6215D1B7D}"/>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6656DA19-2C60-694F-A4BA-3BDAC9724465}"/>
              </a:ext>
            </a:extLst>
          </p:cNvPr>
          <p:cNvSpPr>
            <a:spLocks noGrp="1"/>
          </p:cNvSpPr>
          <p:nvPr>
            <p:ph type="sldNum" sz="quarter" idx="12"/>
          </p:nvPr>
        </p:nvSpPr>
        <p:spPr/>
        <p:txBody>
          <a:bodyPr/>
          <a:lstStyle/>
          <a:p>
            <a:fld id="{CE885B3B-57EB-B142-AB3C-CACC366A4D0C}" type="slidenum">
              <a:rPr lang="en-CH" smtClean="0"/>
              <a:t>‹#›</a:t>
            </a:fld>
            <a:endParaRPr lang="en-CH"/>
          </a:p>
        </p:txBody>
      </p:sp>
    </p:spTree>
    <p:extLst>
      <p:ext uri="{BB962C8B-B14F-4D97-AF65-F5344CB8AC3E}">
        <p14:creationId xmlns:p14="http://schemas.microsoft.com/office/powerpoint/2010/main" val="252456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1C19-3D5E-CA41-805C-06B1080A5C89}"/>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1E456DC8-86D7-364B-A984-74340AD48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CF14669-5D74-9547-9620-369E8304C5A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DC00D853-75F5-9F42-B9AA-4EF3B2EC7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5B2F4D-8195-854C-A437-5F81492DAE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EE051CEB-56A0-F84E-95B4-F54DC079AB6C}"/>
              </a:ext>
            </a:extLst>
          </p:cNvPr>
          <p:cNvSpPr>
            <a:spLocks noGrp="1"/>
          </p:cNvSpPr>
          <p:nvPr>
            <p:ph type="dt" sz="half" idx="10"/>
          </p:nvPr>
        </p:nvSpPr>
        <p:spPr/>
        <p:txBody>
          <a:bodyPr/>
          <a:lstStyle/>
          <a:p>
            <a:fld id="{FFCAEF4D-08DF-CD40-83FF-58326E6DC0A5}" type="datetime1">
              <a:rPr lang="de-CH" smtClean="0"/>
              <a:t>06.03.25</a:t>
            </a:fld>
            <a:endParaRPr lang="en-CH"/>
          </a:p>
        </p:txBody>
      </p:sp>
      <p:sp>
        <p:nvSpPr>
          <p:cNvPr id="8" name="Footer Placeholder 7">
            <a:extLst>
              <a:ext uri="{FF2B5EF4-FFF2-40B4-BE49-F238E27FC236}">
                <a16:creationId xmlns:a16="http://schemas.microsoft.com/office/drawing/2014/main" id="{4AD9385A-FF8B-D149-B8C4-B7B53993EBC8}"/>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E293B937-16F4-4645-91D6-EA648898B6DF}"/>
              </a:ext>
            </a:extLst>
          </p:cNvPr>
          <p:cNvSpPr>
            <a:spLocks noGrp="1"/>
          </p:cNvSpPr>
          <p:nvPr>
            <p:ph type="sldNum" sz="quarter" idx="12"/>
          </p:nvPr>
        </p:nvSpPr>
        <p:spPr/>
        <p:txBody>
          <a:bodyPr/>
          <a:lstStyle/>
          <a:p>
            <a:fld id="{CE885B3B-57EB-B142-AB3C-CACC366A4D0C}" type="slidenum">
              <a:rPr lang="en-CH" smtClean="0"/>
              <a:t>‹#›</a:t>
            </a:fld>
            <a:endParaRPr lang="en-CH"/>
          </a:p>
        </p:txBody>
      </p:sp>
    </p:spTree>
    <p:extLst>
      <p:ext uri="{BB962C8B-B14F-4D97-AF65-F5344CB8AC3E}">
        <p14:creationId xmlns:p14="http://schemas.microsoft.com/office/powerpoint/2010/main" val="214625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8B69-D7A6-0540-953C-5175C0C3F54C}"/>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C9F80B6E-29D0-E741-AE2C-080BB0041041}"/>
              </a:ext>
            </a:extLst>
          </p:cNvPr>
          <p:cNvSpPr>
            <a:spLocks noGrp="1"/>
          </p:cNvSpPr>
          <p:nvPr>
            <p:ph type="dt" sz="half" idx="10"/>
          </p:nvPr>
        </p:nvSpPr>
        <p:spPr/>
        <p:txBody>
          <a:bodyPr/>
          <a:lstStyle/>
          <a:p>
            <a:fld id="{70295976-A761-3445-8653-E0542334E8EE}" type="datetime1">
              <a:rPr lang="de-CH" smtClean="0"/>
              <a:t>06.03.25</a:t>
            </a:fld>
            <a:endParaRPr lang="en-CH"/>
          </a:p>
        </p:txBody>
      </p:sp>
      <p:sp>
        <p:nvSpPr>
          <p:cNvPr id="4" name="Footer Placeholder 3">
            <a:extLst>
              <a:ext uri="{FF2B5EF4-FFF2-40B4-BE49-F238E27FC236}">
                <a16:creationId xmlns:a16="http://schemas.microsoft.com/office/drawing/2014/main" id="{C296D61D-7B9E-6341-BB05-8E0E2C7498F0}"/>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E36BFAB5-6683-0A47-B0EC-7C4F103A4AFC}"/>
              </a:ext>
            </a:extLst>
          </p:cNvPr>
          <p:cNvSpPr>
            <a:spLocks noGrp="1"/>
          </p:cNvSpPr>
          <p:nvPr>
            <p:ph type="sldNum" sz="quarter" idx="12"/>
          </p:nvPr>
        </p:nvSpPr>
        <p:spPr/>
        <p:txBody>
          <a:bodyPr/>
          <a:lstStyle/>
          <a:p>
            <a:fld id="{CE885B3B-57EB-B142-AB3C-CACC366A4D0C}" type="slidenum">
              <a:rPr lang="en-CH" smtClean="0"/>
              <a:t>‹#›</a:t>
            </a:fld>
            <a:endParaRPr lang="en-CH"/>
          </a:p>
        </p:txBody>
      </p:sp>
    </p:spTree>
    <p:extLst>
      <p:ext uri="{BB962C8B-B14F-4D97-AF65-F5344CB8AC3E}">
        <p14:creationId xmlns:p14="http://schemas.microsoft.com/office/powerpoint/2010/main" val="20844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D023E-19C5-074B-A201-1C4F67FDCA9C}"/>
              </a:ext>
            </a:extLst>
          </p:cNvPr>
          <p:cNvSpPr>
            <a:spLocks noGrp="1"/>
          </p:cNvSpPr>
          <p:nvPr>
            <p:ph type="dt" sz="half" idx="10"/>
          </p:nvPr>
        </p:nvSpPr>
        <p:spPr/>
        <p:txBody>
          <a:bodyPr/>
          <a:lstStyle/>
          <a:p>
            <a:fld id="{FC436C3A-C8BD-3E4B-9431-D44B9C316D5C}" type="datetime1">
              <a:rPr lang="de-CH" smtClean="0"/>
              <a:t>06.03.25</a:t>
            </a:fld>
            <a:endParaRPr lang="en-CH"/>
          </a:p>
        </p:txBody>
      </p:sp>
      <p:sp>
        <p:nvSpPr>
          <p:cNvPr id="3" name="Footer Placeholder 2">
            <a:extLst>
              <a:ext uri="{FF2B5EF4-FFF2-40B4-BE49-F238E27FC236}">
                <a16:creationId xmlns:a16="http://schemas.microsoft.com/office/drawing/2014/main" id="{23BD312F-3B28-6849-A9AD-41969AFF7246}"/>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96AA6AE9-51DC-284C-8520-CBB85FCE111C}"/>
              </a:ext>
            </a:extLst>
          </p:cNvPr>
          <p:cNvSpPr>
            <a:spLocks noGrp="1"/>
          </p:cNvSpPr>
          <p:nvPr>
            <p:ph type="sldNum" sz="quarter" idx="12"/>
          </p:nvPr>
        </p:nvSpPr>
        <p:spPr/>
        <p:txBody>
          <a:bodyPr/>
          <a:lstStyle/>
          <a:p>
            <a:fld id="{CE885B3B-57EB-B142-AB3C-CACC366A4D0C}" type="slidenum">
              <a:rPr lang="en-CH" smtClean="0"/>
              <a:t>‹#›</a:t>
            </a:fld>
            <a:endParaRPr lang="en-CH"/>
          </a:p>
        </p:txBody>
      </p:sp>
    </p:spTree>
    <p:extLst>
      <p:ext uri="{BB962C8B-B14F-4D97-AF65-F5344CB8AC3E}">
        <p14:creationId xmlns:p14="http://schemas.microsoft.com/office/powerpoint/2010/main" val="168591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FB79-6CC5-E142-8BE3-20BE6D91B8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C19FBADD-F45B-3F4A-9EBB-86E7FB65F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0CE7DBFB-E888-DE4B-B0ED-B844553E6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354023-CC74-2546-9186-A53AC4278E29}"/>
              </a:ext>
            </a:extLst>
          </p:cNvPr>
          <p:cNvSpPr>
            <a:spLocks noGrp="1"/>
          </p:cNvSpPr>
          <p:nvPr>
            <p:ph type="dt" sz="half" idx="10"/>
          </p:nvPr>
        </p:nvSpPr>
        <p:spPr/>
        <p:txBody>
          <a:bodyPr/>
          <a:lstStyle/>
          <a:p>
            <a:fld id="{DDF73BD0-815A-0D4C-9BAC-C1E32A0E79B8}" type="datetime1">
              <a:rPr lang="de-CH" smtClean="0"/>
              <a:t>06.03.25</a:t>
            </a:fld>
            <a:endParaRPr lang="en-CH"/>
          </a:p>
        </p:txBody>
      </p:sp>
      <p:sp>
        <p:nvSpPr>
          <p:cNvPr id="6" name="Footer Placeholder 5">
            <a:extLst>
              <a:ext uri="{FF2B5EF4-FFF2-40B4-BE49-F238E27FC236}">
                <a16:creationId xmlns:a16="http://schemas.microsoft.com/office/drawing/2014/main" id="{80824C55-655C-704E-A9A5-979F0D921CA0}"/>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CBB93673-4FF7-FB43-AE2C-6DE8088DC8D1}"/>
              </a:ext>
            </a:extLst>
          </p:cNvPr>
          <p:cNvSpPr>
            <a:spLocks noGrp="1"/>
          </p:cNvSpPr>
          <p:nvPr>
            <p:ph type="sldNum" sz="quarter" idx="12"/>
          </p:nvPr>
        </p:nvSpPr>
        <p:spPr/>
        <p:txBody>
          <a:bodyPr/>
          <a:lstStyle/>
          <a:p>
            <a:fld id="{CE885B3B-57EB-B142-AB3C-CACC366A4D0C}" type="slidenum">
              <a:rPr lang="en-CH" smtClean="0"/>
              <a:t>‹#›</a:t>
            </a:fld>
            <a:endParaRPr lang="en-CH"/>
          </a:p>
        </p:txBody>
      </p:sp>
    </p:spTree>
    <p:extLst>
      <p:ext uri="{BB962C8B-B14F-4D97-AF65-F5344CB8AC3E}">
        <p14:creationId xmlns:p14="http://schemas.microsoft.com/office/powerpoint/2010/main" val="192934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ED06-1C55-0B46-AA66-89C0DD5F8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1A8A1CBA-2EDF-2243-A56D-8B4433BDA8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F7CA23BB-1C0C-E94C-8098-B25E610F9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FAA582-7ACE-594D-BC1D-1B1287C7C991}"/>
              </a:ext>
            </a:extLst>
          </p:cNvPr>
          <p:cNvSpPr>
            <a:spLocks noGrp="1"/>
          </p:cNvSpPr>
          <p:nvPr>
            <p:ph type="dt" sz="half" idx="10"/>
          </p:nvPr>
        </p:nvSpPr>
        <p:spPr/>
        <p:txBody>
          <a:bodyPr/>
          <a:lstStyle/>
          <a:p>
            <a:fld id="{AAD36C67-BD40-2D4B-BB28-B4656239ABE0}" type="datetime1">
              <a:rPr lang="de-CH" smtClean="0"/>
              <a:t>06.03.25</a:t>
            </a:fld>
            <a:endParaRPr lang="en-CH"/>
          </a:p>
        </p:txBody>
      </p:sp>
      <p:sp>
        <p:nvSpPr>
          <p:cNvPr id="6" name="Footer Placeholder 5">
            <a:extLst>
              <a:ext uri="{FF2B5EF4-FFF2-40B4-BE49-F238E27FC236}">
                <a16:creationId xmlns:a16="http://schemas.microsoft.com/office/drawing/2014/main" id="{E812C3DA-B815-8F4D-AF1F-B72983615EED}"/>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5AA156CE-0E62-C444-B156-887497F20BAC}"/>
              </a:ext>
            </a:extLst>
          </p:cNvPr>
          <p:cNvSpPr>
            <a:spLocks noGrp="1"/>
          </p:cNvSpPr>
          <p:nvPr>
            <p:ph type="sldNum" sz="quarter" idx="12"/>
          </p:nvPr>
        </p:nvSpPr>
        <p:spPr/>
        <p:txBody>
          <a:bodyPr/>
          <a:lstStyle/>
          <a:p>
            <a:fld id="{CE885B3B-57EB-B142-AB3C-CACC366A4D0C}" type="slidenum">
              <a:rPr lang="en-CH" smtClean="0"/>
              <a:t>‹#›</a:t>
            </a:fld>
            <a:endParaRPr lang="en-CH"/>
          </a:p>
        </p:txBody>
      </p:sp>
    </p:spTree>
    <p:extLst>
      <p:ext uri="{BB962C8B-B14F-4D97-AF65-F5344CB8AC3E}">
        <p14:creationId xmlns:p14="http://schemas.microsoft.com/office/powerpoint/2010/main" val="115640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D0446D-6875-4F45-9F19-C185C8C20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302906C6-B53B-074E-825B-6B67D0964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B4F081F2-D519-C94E-BB98-ECB4262E4A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9E7F4-7E17-6B48-BE69-5CB942B51692}" type="datetime1">
              <a:rPr lang="de-CH" smtClean="0"/>
              <a:t>06.03.25</a:t>
            </a:fld>
            <a:endParaRPr lang="en-CH"/>
          </a:p>
        </p:txBody>
      </p:sp>
      <p:sp>
        <p:nvSpPr>
          <p:cNvPr id="5" name="Footer Placeholder 4">
            <a:extLst>
              <a:ext uri="{FF2B5EF4-FFF2-40B4-BE49-F238E27FC236}">
                <a16:creationId xmlns:a16="http://schemas.microsoft.com/office/drawing/2014/main" id="{D4D7AB5F-0A39-0448-ADB9-3EFF04D8DF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DD85FAC0-4FD0-7A44-B86A-AFC2A3AB2C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85B3B-57EB-B142-AB3C-CACC366A4D0C}" type="slidenum">
              <a:rPr lang="en-CH" smtClean="0"/>
              <a:t>‹#›</a:t>
            </a:fld>
            <a:endParaRPr lang="en-CH"/>
          </a:p>
        </p:txBody>
      </p:sp>
    </p:spTree>
    <p:extLst>
      <p:ext uri="{BB962C8B-B14F-4D97-AF65-F5344CB8AC3E}">
        <p14:creationId xmlns:p14="http://schemas.microsoft.com/office/powerpoint/2010/main" val="2159280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9.bin"/><Relationship Id="rId1" Type="http://schemas.openxmlformats.org/officeDocument/2006/relationships/slideLayout" Target="../slideLayouts/slideLayout7.xml"/><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1.bin"/><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3.bin"/><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5.bin"/><Relationship Id="rId1" Type="http://schemas.openxmlformats.org/officeDocument/2006/relationships/slideLayout" Target="../slideLayouts/slideLayout7.xml"/><Relationship Id="rId5" Type="http://schemas.openxmlformats.org/officeDocument/2006/relationships/image" Target="../media/image25.wmf"/><Relationship Id="rId4"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7.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8.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9.bin"/><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0.bin"/><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1.bin"/><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2.bin"/><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3.bin"/><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4.bin"/><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5.bin"/><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6.bin"/><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7.bin"/><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8.bin"/><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9.bin"/><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6.wmf"/><Relationship Id="rId4" Type="http://schemas.openxmlformats.org/officeDocument/2006/relationships/oleObject" Target="../embeddings/oleObject40.bin"/></Relationships>
</file>

<file path=ppt/slides/_rels/slide2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1.bin"/><Relationship Id="rId1" Type="http://schemas.openxmlformats.org/officeDocument/2006/relationships/slideLayout" Target="../slideLayouts/slideLayout7.xml"/><Relationship Id="rId5" Type="http://schemas.openxmlformats.org/officeDocument/2006/relationships/oleObject" Target="../embeddings/oleObject42.bin"/><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3.bin"/><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38.wmf"/><Relationship Id="rId2" Type="http://schemas.openxmlformats.org/officeDocument/2006/relationships/oleObject" Target="../embeddings/oleObject44.bin"/><Relationship Id="rId1" Type="http://schemas.openxmlformats.org/officeDocument/2006/relationships/slideLayout" Target="../slideLayouts/slideLayout7.xml"/><Relationship Id="rId6" Type="http://schemas.openxmlformats.org/officeDocument/2006/relationships/oleObject" Target="../embeddings/oleObject45.bin"/><Relationship Id="rId5" Type="http://schemas.openxmlformats.org/officeDocument/2006/relationships/image" Target="../media/image37.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7.wmf"/><Relationship Id="rId7" Type="http://schemas.openxmlformats.org/officeDocument/2006/relationships/image" Target="../media/image39.png"/><Relationship Id="rId2" Type="http://schemas.openxmlformats.org/officeDocument/2006/relationships/oleObject" Target="../embeddings/oleObject46.bin"/><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47.bin"/><Relationship Id="rId4" Type="http://schemas.openxmlformats.org/officeDocument/2006/relationships/image" Target="../media/image35.png"/><Relationship Id="rId9" Type="http://schemas.openxmlformats.org/officeDocument/2006/relationships/image" Target="../media/image40.wmf"/></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9.bin"/><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51.bin"/><Relationship Id="rId4" Type="http://schemas.openxmlformats.org/officeDocument/2006/relationships/image" Target="../media/image4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17.wmf"/><Relationship Id="rId7" Type="http://schemas.openxmlformats.org/officeDocument/2006/relationships/image" Target="../media/image46.wmf"/><Relationship Id="rId2" Type="http://schemas.openxmlformats.org/officeDocument/2006/relationships/oleObject" Target="../embeddings/oleObject53.bin"/><Relationship Id="rId1" Type="http://schemas.openxmlformats.org/officeDocument/2006/relationships/slideLayout" Target="../slideLayouts/slideLayout7.xml"/><Relationship Id="rId6" Type="http://schemas.openxmlformats.org/officeDocument/2006/relationships/oleObject" Target="../embeddings/oleObject55.bin"/><Relationship Id="rId11" Type="http://schemas.openxmlformats.org/officeDocument/2006/relationships/image" Target="../media/image49.png"/><Relationship Id="rId5" Type="http://schemas.openxmlformats.org/officeDocument/2006/relationships/image" Target="../media/image45.wmf"/><Relationship Id="rId10" Type="http://schemas.openxmlformats.org/officeDocument/2006/relationships/image" Target="../media/image48.png"/><Relationship Id="rId4" Type="http://schemas.openxmlformats.org/officeDocument/2006/relationships/oleObject" Target="../embeddings/oleObject54.bin"/><Relationship Id="rId9" Type="http://schemas.openxmlformats.org/officeDocument/2006/relationships/image" Target="../media/image47.wmf"/></Relationships>
</file>

<file path=ppt/slides/_rels/slide3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7.bin"/><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oleObject" Target="../embeddings/oleObject58.bin"/><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52.png"/><Relationship Id="rId2" Type="http://schemas.openxmlformats.org/officeDocument/2006/relationships/oleObject" Target="../embeddings/oleObject59.bin"/><Relationship Id="rId1" Type="http://schemas.openxmlformats.org/officeDocument/2006/relationships/slideLayout" Target="../slideLayouts/slideLayout7.xml"/><Relationship Id="rId6" Type="http://schemas.openxmlformats.org/officeDocument/2006/relationships/image" Target="../media/image5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60.bin"/><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oleObject" Target="../embeddings/oleObject61.bin"/></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wmf"/><Relationship Id="rId7" Type="http://schemas.openxmlformats.org/officeDocument/2006/relationships/image" Target="../media/image14.png"/><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62.bin"/><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25.wmf"/><Relationship Id="rId4" Type="http://schemas.openxmlformats.org/officeDocument/2006/relationships/oleObject" Target="../embeddings/oleObject63.bin"/></Relationships>
</file>

<file path=ppt/slides/_rels/slide41.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55.wmf"/><Relationship Id="rId2" Type="http://schemas.openxmlformats.org/officeDocument/2006/relationships/oleObject" Target="../embeddings/oleObject64.bin"/><Relationship Id="rId1" Type="http://schemas.openxmlformats.org/officeDocument/2006/relationships/slideLayout" Target="../slideLayouts/slideLayout7.xml"/><Relationship Id="rId6" Type="http://schemas.openxmlformats.org/officeDocument/2006/relationships/oleObject" Target="../embeddings/oleObject66.bin"/><Relationship Id="rId5" Type="http://schemas.openxmlformats.org/officeDocument/2006/relationships/image" Target="../media/image54.wmf"/><Relationship Id="rId4" Type="http://schemas.openxmlformats.org/officeDocument/2006/relationships/oleObject" Target="../embeddings/oleObject65.bin"/></Relationships>
</file>

<file path=ppt/slides/_rels/slide4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67.bin"/><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68.bin"/><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69.bin"/><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7.wmf"/><Relationship Id="rId7" Type="http://schemas.openxmlformats.org/officeDocument/2006/relationships/oleObject" Target="../embeddings/oleObject72.bin"/><Relationship Id="rId2" Type="http://schemas.openxmlformats.org/officeDocument/2006/relationships/oleObject" Target="../embeddings/oleObject70.bin"/><Relationship Id="rId1" Type="http://schemas.openxmlformats.org/officeDocument/2006/relationships/slideLayout" Target="../slideLayouts/slideLayout7.xml"/><Relationship Id="rId6" Type="http://schemas.openxmlformats.org/officeDocument/2006/relationships/image" Target="../media/image60.wmf"/><Relationship Id="rId5" Type="http://schemas.openxmlformats.org/officeDocument/2006/relationships/oleObject" Target="../embeddings/oleObject71.bin"/><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63.wmf"/><Relationship Id="rId2" Type="http://schemas.openxmlformats.org/officeDocument/2006/relationships/oleObject" Target="../embeddings/oleObject73.bin"/><Relationship Id="rId1" Type="http://schemas.openxmlformats.org/officeDocument/2006/relationships/slideLayout" Target="../slideLayouts/slideLayout7.xml"/><Relationship Id="rId6" Type="http://schemas.openxmlformats.org/officeDocument/2006/relationships/oleObject" Target="../embeddings/oleObject75.bin"/><Relationship Id="rId5" Type="http://schemas.openxmlformats.org/officeDocument/2006/relationships/image" Target="../media/image62.wmf"/><Relationship Id="rId4" Type="http://schemas.openxmlformats.org/officeDocument/2006/relationships/oleObject" Target="../embeddings/oleObject74.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image" Target="../media/image7.wmf"/><Relationship Id="rId7" Type="http://schemas.openxmlformats.org/officeDocument/2006/relationships/image" Target="../media/image65.wmf"/><Relationship Id="rId2" Type="http://schemas.openxmlformats.org/officeDocument/2006/relationships/oleObject" Target="../embeddings/oleObject76.bin"/><Relationship Id="rId1" Type="http://schemas.openxmlformats.org/officeDocument/2006/relationships/slideLayout" Target="../slideLayouts/slideLayout7.xml"/><Relationship Id="rId6" Type="http://schemas.openxmlformats.org/officeDocument/2006/relationships/oleObject" Target="../embeddings/oleObject78.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66.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70.wmf"/><Relationship Id="rId3" Type="http://schemas.openxmlformats.org/officeDocument/2006/relationships/image" Target="../media/image7.wmf"/><Relationship Id="rId7" Type="http://schemas.openxmlformats.org/officeDocument/2006/relationships/image" Target="../media/image65.wmf"/><Relationship Id="rId12" Type="http://schemas.openxmlformats.org/officeDocument/2006/relationships/oleObject" Target="../embeddings/oleObject86.bin"/><Relationship Id="rId2" Type="http://schemas.openxmlformats.org/officeDocument/2006/relationships/oleObject" Target="../embeddings/oleObject81.bin"/><Relationship Id="rId1" Type="http://schemas.openxmlformats.org/officeDocument/2006/relationships/slideLayout" Target="../slideLayouts/slideLayout7.xml"/><Relationship Id="rId6" Type="http://schemas.openxmlformats.org/officeDocument/2006/relationships/oleObject" Target="../embeddings/oleObject83.bin"/><Relationship Id="rId11" Type="http://schemas.openxmlformats.org/officeDocument/2006/relationships/image" Target="../media/image69.wmf"/><Relationship Id="rId5" Type="http://schemas.openxmlformats.org/officeDocument/2006/relationships/image" Target="../media/image68.w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66.wmf"/></Relationships>
</file>

<file path=ppt/slides/_rels/slide48.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87.bin"/><Relationship Id="rId1" Type="http://schemas.openxmlformats.org/officeDocument/2006/relationships/slideLayout" Target="../slideLayouts/slideLayout7.xml"/><Relationship Id="rId5" Type="http://schemas.openxmlformats.org/officeDocument/2006/relationships/image" Target="../media/image72.wmf"/><Relationship Id="rId4" Type="http://schemas.openxmlformats.org/officeDocument/2006/relationships/oleObject" Target="../embeddings/oleObject88.bin"/></Relationships>
</file>

<file path=ppt/slides/_rels/slide49.x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89.bin"/><Relationship Id="rId1" Type="http://schemas.openxmlformats.org/officeDocument/2006/relationships/slideLayout" Target="../slideLayouts/slideLayout7.xml"/><Relationship Id="rId6" Type="http://schemas.openxmlformats.org/officeDocument/2006/relationships/oleObject" Target="../embeddings/oleObject91.bin"/><Relationship Id="rId5" Type="http://schemas.openxmlformats.org/officeDocument/2006/relationships/image" Target="../media/image73.wmf"/><Relationship Id="rId4" Type="http://schemas.openxmlformats.org/officeDocument/2006/relationships/oleObject" Target="../embeddings/oleObject90.bin"/></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8.bin"/><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92.bin"/><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93.bin"/><Relationship Id="rId1" Type="http://schemas.openxmlformats.org/officeDocument/2006/relationships/slideLayout" Target="../slideLayouts/slideLayout7.xml"/><Relationship Id="rId5" Type="http://schemas.openxmlformats.org/officeDocument/2006/relationships/image" Target="../media/image76.wmf"/><Relationship Id="rId4" Type="http://schemas.openxmlformats.org/officeDocument/2006/relationships/oleObject" Target="../embeddings/oleObject94.bin"/></Relationships>
</file>

<file path=ppt/slides/_rels/slide52.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95.bin"/><Relationship Id="rId1" Type="http://schemas.openxmlformats.org/officeDocument/2006/relationships/slideLayout" Target="../slideLayouts/slideLayout7.xml"/><Relationship Id="rId5" Type="http://schemas.openxmlformats.org/officeDocument/2006/relationships/image" Target="../media/image78.wmf"/><Relationship Id="rId4" Type="http://schemas.openxmlformats.org/officeDocument/2006/relationships/oleObject" Target="../embeddings/oleObject96.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97.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98.bin"/><Relationship Id="rId1" Type="http://schemas.openxmlformats.org/officeDocument/2006/relationships/slideLayout" Target="../slideLayouts/slideLayout7.xml"/><Relationship Id="rId5" Type="http://schemas.openxmlformats.org/officeDocument/2006/relationships/image" Target="../media/image79.wmf"/><Relationship Id="rId4" Type="http://schemas.openxmlformats.org/officeDocument/2006/relationships/oleObject" Target="../embeddings/oleObject99.bin"/></Relationships>
</file>

<file path=ppt/slides/_rels/slide56.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100.bin"/><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101.bin"/><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oleObject" Target="../embeddings/oleObject102.bin"/><Relationship Id="rId1" Type="http://schemas.openxmlformats.org/officeDocument/2006/relationships/slideLayout" Target="../slideLayouts/slideLayout7.xml"/><Relationship Id="rId5" Type="http://schemas.openxmlformats.org/officeDocument/2006/relationships/image" Target="../media/image83.wmf"/><Relationship Id="rId4" Type="http://schemas.openxmlformats.org/officeDocument/2006/relationships/oleObject" Target="../embeddings/oleObject103.bin"/></Relationships>
</file>

<file path=ppt/slides/_rels/slide59.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oleObject" Target="../embeddings/oleObject104.bin"/><Relationship Id="rId1" Type="http://schemas.openxmlformats.org/officeDocument/2006/relationships/slideLayout" Target="../slideLayouts/slideLayout7.xml"/><Relationship Id="rId5" Type="http://schemas.openxmlformats.org/officeDocument/2006/relationships/image" Target="../media/image84.wmf"/><Relationship Id="rId4" Type="http://schemas.openxmlformats.org/officeDocument/2006/relationships/oleObject" Target="../embeddings/oleObject105.bin"/></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8.w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image" Target="../media/image17.w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106.bin"/><Relationship Id="rId1" Type="http://schemas.openxmlformats.org/officeDocument/2006/relationships/slideLayout" Target="../slideLayouts/slideLayout7.xml"/><Relationship Id="rId5" Type="http://schemas.openxmlformats.org/officeDocument/2006/relationships/image" Target="../media/image85.wmf"/><Relationship Id="rId4" Type="http://schemas.openxmlformats.org/officeDocument/2006/relationships/oleObject" Target="../embeddings/oleObject107.bin"/></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2.bin"/><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4.bin"/><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6.bin"/><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6">
            <a:extLst>
              <a:ext uri="{FF2B5EF4-FFF2-40B4-BE49-F238E27FC236}">
                <a16:creationId xmlns:a16="http://schemas.microsoft.com/office/drawing/2014/main" id="{746C2C1D-0CE6-4845-AD57-F7E57FC62885}"/>
              </a:ext>
            </a:extLst>
          </p:cNvPr>
          <p:cNvSpPr/>
          <p:nvPr/>
        </p:nvSpPr>
        <p:spPr>
          <a:xfrm>
            <a:off x="-7786" y="1198433"/>
            <a:ext cx="12192001"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5200" b="1" cap="none" spc="0" dirty="0">
                <a:ln w="11430"/>
                <a:solidFill>
                  <a:srgbClr val="0000CC"/>
                </a:solidFill>
                <a:effectLst>
                  <a:outerShdw blurRad="50800" dist="39000" dir="5460000" algn="tl">
                    <a:srgbClr val="000000">
                      <a:alpha val="38000"/>
                    </a:srgbClr>
                  </a:outerShdw>
                </a:effectLst>
              </a:rPr>
              <a:t>Quantum </a:t>
            </a:r>
            <a:r>
              <a:rPr lang="de-DE" sz="5200" b="1" cap="none" spc="0" dirty="0" err="1">
                <a:ln w="11430"/>
                <a:solidFill>
                  <a:srgbClr val="0000CC"/>
                </a:solidFill>
                <a:effectLst>
                  <a:outerShdw blurRad="50800" dist="39000" dir="5460000" algn="tl">
                    <a:srgbClr val="000000">
                      <a:alpha val="38000"/>
                    </a:srgbClr>
                  </a:outerShdw>
                </a:effectLst>
              </a:rPr>
              <a:t>transport</a:t>
            </a:r>
            <a:r>
              <a:rPr lang="de-DE" sz="5200" b="1" cap="none" spc="0" dirty="0">
                <a:ln w="11430"/>
                <a:solidFill>
                  <a:srgbClr val="0000CC"/>
                </a:solidFill>
                <a:effectLst>
                  <a:outerShdw blurRad="50800" dist="39000" dir="5460000" algn="tl">
                    <a:srgbClr val="000000">
                      <a:alpha val="38000"/>
                    </a:srgbClr>
                  </a:outerShdw>
                </a:effectLst>
              </a:rPr>
              <a:t> </a:t>
            </a:r>
            <a:r>
              <a:rPr lang="de-DE" sz="5200" b="1" dirty="0">
                <a:ln w="11430"/>
                <a:solidFill>
                  <a:srgbClr val="0000CC"/>
                </a:solidFill>
                <a:effectLst>
                  <a:outerShdw blurRad="50800" dist="39000" dir="5460000" algn="tl">
                    <a:srgbClr val="000000">
                      <a:alpha val="38000"/>
                    </a:srgbClr>
                  </a:outerShdw>
                </a:effectLst>
              </a:rPr>
              <a:t>in </a:t>
            </a:r>
            <a:r>
              <a:rPr lang="de-DE" sz="5200" b="1" dirty="0" err="1">
                <a:ln w="11430"/>
                <a:solidFill>
                  <a:srgbClr val="0000CC"/>
                </a:solidFill>
                <a:effectLst>
                  <a:outerShdw blurRad="50800" dist="39000" dir="5460000" algn="tl">
                    <a:srgbClr val="000000">
                      <a:alpha val="38000"/>
                    </a:srgbClr>
                  </a:outerShdw>
                </a:effectLst>
              </a:rPr>
              <a:t>Mesoscopic</a:t>
            </a:r>
            <a:r>
              <a:rPr lang="de-DE" sz="5200" b="1" dirty="0">
                <a:ln w="11430"/>
                <a:solidFill>
                  <a:srgbClr val="0000CC"/>
                </a:solidFill>
                <a:effectLst>
                  <a:outerShdw blurRad="50800" dist="39000" dir="5460000" algn="tl">
                    <a:srgbClr val="000000">
                      <a:alpha val="38000"/>
                    </a:srgbClr>
                  </a:outerShdw>
                </a:effectLst>
              </a:rPr>
              <a:t> </a:t>
            </a:r>
            <a:r>
              <a:rPr lang="de-DE" sz="5200" b="1" dirty="0" err="1">
                <a:ln w="11430"/>
                <a:solidFill>
                  <a:srgbClr val="0000CC"/>
                </a:solidFill>
                <a:effectLst>
                  <a:outerShdw blurRad="50800" dist="39000" dir="5460000" algn="tl">
                    <a:srgbClr val="000000">
                      <a:alpha val="38000"/>
                    </a:srgbClr>
                  </a:outerShdw>
                </a:effectLst>
              </a:rPr>
              <a:t>systems</a:t>
            </a:r>
            <a:endParaRPr lang="de-DE" sz="5200" b="1" cap="none" spc="0" dirty="0">
              <a:ln w="11430"/>
              <a:solidFill>
                <a:srgbClr val="0000CC"/>
              </a:solidFill>
              <a:effectLst>
                <a:outerShdw blurRad="50800" dist="39000" dir="5460000" algn="tl">
                  <a:srgbClr val="000000">
                    <a:alpha val="38000"/>
                  </a:srgbClr>
                </a:outerShdw>
              </a:effectLst>
            </a:endParaRPr>
          </a:p>
          <a:p>
            <a:pPr algn="ctr"/>
            <a:r>
              <a:rPr lang="de-DE" sz="5200" dirty="0">
                <a:ln w="11430"/>
                <a:solidFill>
                  <a:srgbClr val="0000CC"/>
                </a:solidFill>
                <a:effectLst>
                  <a:outerShdw blurRad="50800" dist="39000" dir="5460000" algn="tl">
                    <a:srgbClr val="000000">
                      <a:alpha val="38000"/>
                    </a:srgbClr>
                  </a:outerShdw>
                </a:effectLst>
              </a:rPr>
              <a:t>(PHYS-462)</a:t>
            </a:r>
            <a:endParaRPr lang="de-DE" sz="5200" cap="none" spc="0" dirty="0">
              <a:ln w="11430"/>
              <a:solidFill>
                <a:srgbClr val="0000CC"/>
              </a:solidFill>
              <a:effectLst>
                <a:outerShdw blurRad="50800" dist="39000" dir="5460000" algn="tl">
                  <a:srgbClr val="000000">
                    <a:alpha val="38000"/>
                  </a:srgbClr>
                </a:outerShdw>
              </a:effectLst>
            </a:endParaRPr>
          </a:p>
        </p:txBody>
      </p:sp>
      <p:pic>
        <p:nvPicPr>
          <p:cNvPr id="1026" name="Picture 2" descr="Geometric Computing Laboratory">
            <a:extLst>
              <a:ext uri="{FF2B5EF4-FFF2-40B4-BE49-F238E27FC236}">
                <a16:creationId xmlns:a16="http://schemas.microsoft.com/office/drawing/2014/main" id="{4234FB2D-2F15-4744-BBED-57010F0B9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92" y="161216"/>
            <a:ext cx="2332595" cy="679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760100400">
            <a:extLst>
              <a:ext uri="{FF2B5EF4-FFF2-40B4-BE49-F238E27FC236}">
                <a16:creationId xmlns:a16="http://schemas.microsoft.com/office/drawing/2014/main" id="{D791486A-2894-DD48-A5FB-402C65E04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5550" y="118352"/>
            <a:ext cx="1341120" cy="8414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8162B3A-5D5F-8643-AB87-89DDF8DF685C}"/>
              </a:ext>
            </a:extLst>
          </p:cNvPr>
          <p:cNvSpPr>
            <a:spLocks noChangeArrowheads="1"/>
          </p:cNvSpPr>
          <p:nvPr/>
        </p:nvSpPr>
        <p:spPr bwMode="auto">
          <a:xfrm>
            <a:off x="6458825" y="82945"/>
            <a:ext cx="464446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CH" altLang="en-CH" sz="2200" b="0" i="0" u="none" strike="noStrike" cap="none" normalizeH="0" baseline="0" dirty="0">
                <a:ln>
                  <a:noFill/>
                </a:ln>
                <a:solidFill>
                  <a:schemeClr val="tx1"/>
                </a:solidFill>
                <a:effectLst/>
                <a:latin typeface="AmericanTypewriter" panose="02090604020004020304" pitchFamily="18" charset="77"/>
              </a:rPr>
              <a:t>Laboratory of Quantum Physics: Topology and Correlations </a:t>
            </a:r>
            <a:endParaRPr kumimoji="0" lang="en-CH" altLang="en-CH" sz="22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C96C0818-FA82-234C-BB30-AC4762B4D8F5}"/>
              </a:ext>
            </a:extLst>
          </p:cNvPr>
          <p:cNvPicPr>
            <a:picLocks noChangeAspect="1"/>
          </p:cNvPicPr>
          <p:nvPr/>
        </p:nvPicPr>
        <p:blipFill>
          <a:blip r:embed="rId4"/>
          <a:stretch>
            <a:fillRect/>
          </a:stretch>
        </p:blipFill>
        <p:spPr>
          <a:xfrm>
            <a:off x="258204" y="4177190"/>
            <a:ext cx="3661811" cy="2519594"/>
          </a:xfrm>
          <a:prstGeom prst="rect">
            <a:avLst/>
          </a:prstGeom>
        </p:spPr>
      </p:pic>
      <p:pic>
        <p:nvPicPr>
          <p:cNvPr id="1033" name="Picture 9" descr="Benjamin Sacépé – Institut Néel">
            <a:extLst>
              <a:ext uri="{FF2B5EF4-FFF2-40B4-BE49-F238E27FC236}">
                <a16:creationId xmlns:a16="http://schemas.microsoft.com/office/drawing/2014/main" id="{E6326A49-251C-5B4E-B762-D48521EADA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448"/>
          <a:stretch/>
        </p:blipFill>
        <p:spPr bwMode="auto">
          <a:xfrm>
            <a:off x="8145223" y="4177190"/>
            <a:ext cx="3861912" cy="251959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Angle Graphene Is BACK with an Even Bigger Twist ">
            <a:extLst>
              <a:ext uri="{FF2B5EF4-FFF2-40B4-BE49-F238E27FC236}">
                <a16:creationId xmlns:a16="http://schemas.microsoft.com/office/drawing/2014/main" id="{B9F3AE5C-4B22-9947-B2FA-6A13E62053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727" y="3139973"/>
            <a:ext cx="4243212" cy="2519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6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Landau levels</a:t>
            </a:r>
          </a:p>
        </p:txBody>
      </p:sp>
      <p:sp>
        <p:nvSpPr>
          <p:cNvPr id="3" name="文本框 2"/>
          <p:cNvSpPr txBox="1"/>
          <p:nvPr/>
        </p:nvSpPr>
        <p:spPr>
          <a:xfrm>
            <a:off x="550545" y="1742440"/>
            <a:ext cx="10657205" cy="4524315"/>
          </a:xfrm>
          <a:prstGeom prst="rect">
            <a:avLst/>
          </a:prstGeom>
          <a:noFill/>
          <a:ln w="9525">
            <a:noFill/>
          </a:ln>
        </p:spPr>
        <p:txBody>
          <a:bodyPr wrap="square" anchor="t">
            <a:spAutoFit/>
          </a:bodyPr>
          <a:lstStyle/>
          <a:p>
            <a:pPr marL="266700" indent="-266700"/>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Landau level degeneracy: </a:t>
            </a:r>
          </a:p>
          <a:p>
            <a:pPr marL="266700" indent="-266700"/>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Two-dimensional system: </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L*L</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p>
          <a:p>
            <a:pPr marL="266700" indent="-266700"/>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density of state of the free electron gas is an energy-independent constant, </a:t>
            </a:r>
            <a:r>
              <a:rPr lang="en-GB" altLang="zh-CN" sz="24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gnoring the electron spin state,</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and this constant value is equal to </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(mL</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/2πħ</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p>
          <a:p>
            <a:pPr marL="266700" indent="-266700"/>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Since the two-dimensional free electron gas has a continuous energy spectrum, </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E=</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ħ</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/2m (k</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sz="2400" b="1" baseline="-25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sz="2400" b="1" baseline="-25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y</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p>
          <a:p>
            <a:pPr marL="266700" indent="-266700"/>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Under the perpendicular magnetic field, it is aggregated into discrete Landau energy levels spaced </a:t>
            </a:r>
            <a:r>
              <a:rPr lang="en-US" altLang="zh-CN" sz="24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ħω</a:t>
            </a:r>
            <a:r>
              <a:rPr lang="en-US" altLang="zh-CN" sz="2400" b="1" baseline="-250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c</a:t>
            </a:r>
            <a:r>
              <a:rPr lang="en-US" altLang="zh-CN" sz="2400" b="1" baseline="-25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ω</a:t>
            </a:r>
            <a:r>
              <a:rPr lang="en-US" altLang="zh-CN" sz="2400" b="1" baseline="-250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c</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eB</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/mc) </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apart. In such a process, the total number of quantum states does not change, so the Landau level is highly degenerate. </a:t>
            </a:r>
          </a:p>
          <a:p>
            <a:pPr marL="266700" indent="-266700"/>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Degeneracy </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D =</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(mL</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/2πħ</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ħω</a:t>
            </a:r>
            <a:r>
              <a:rPr lang="en-US" altLang="zh-CN" sz="2400" b="1" baseline="-250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c</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=(mL</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/2πħ</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ħeB</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/mc=(</a:t>
            </a:r>
            <a:r>
              <a:rPr lang="en-US" altLang="zh-CN" sz="24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eB</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ħc</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)*L</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2</a:t>
            </a:r>
            <a:endPar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marL="266700" indent="-266700"/>
            <a:endPar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Landau levels</a:t>
            </a:r>
          </a:p>
        </p:txBody>
      </p:sp>
      <p:graphicFrame>
        <p:nvGraphicFramePr>
          <p:cNvPr id="11" name="对象 10">
            <a:hlinkClick r:id="" action="ppaction://ole?verb=0"/>
          </p:cNvPr>
          <p:cNvGraphicFramePr>
            <a:graphicFrameLocks noChangeAspect="1"/>
          </p:cNvGraphicFramePr>
          <p:nvPr>
            <p:extLst>
              <p:ext uri="{D42A27DB-BD31-4B8C-83A1-F6EECF244321}">
                <p14:modId xmlns:p14="http://schemas.microsoft.com/office/powerpoint/2010/main" val="1744235725"/>
              </p:ext>
            </p:extLst>
          </p:nvPr>
        </p:nvGraphicFramePr>
        <p:xfrm>
          <a:off x="3134995" y="1132736"/>
          <a:ext cx="5922010" cy="1071880"/>
        </p:xfrm>
        <a:graphic>
          <a:graphicData uri="http://schemas.openxmlformats.org/presentationml/2006/ole">
            <mc:AlternateContent xmlns:mc="http://schemas.openxmlformats.org/markup-compatibility/2006">
              <mc:Choice xmlns:v="urn:schemas-microsoft-com:vml" Requires="v">
                <p:oleObj r:id="rId4" imgW="2667000" imgH="482600" progId="Equation.KSEE3">
                  <p:embed/>
                </p:oleObj>
              </mc:Choice>
              <mc:Fallback>
                <p:oleObj r:id="rId4" imgW="2667000" imgH="482600" progId="Equation.KSEE3">
                  <p:embed/>
                  <p:pic>
                    <p:nvPicPr>
                      <p:cNvPr id="11" name="对象 10">
                        <a:hlinkClick r:id="" action="ppaction://ole?verb=0"/>
                      </p:cNvPr>
                      <p:cNvPicPr/>
                      <p:nvPr/>
                    </p:nvPicPr>
                    <p:blipFill>
                      <a:blip r:embed="rId5"/>
                      <a:stretch>
                        <a:fillRect/>
                      </a:stretch>
                    </p:blipFill>
                    <p:spPr>
                      <a:xfrm>
                        <a:off x="3134995" y="1132736"/>
                        <a:ext cx="5922010" cy="1071880"/>
                      </a:xfrm>
                      <a:prstGeom prst="rect">
                        <a:avLst/>
                      </a:prstGeom>
                    </p:spPr>
                  </p:pic>
                </p:oleObj>
              </mc:Fallback>
            </mc:AlternateContent>
          </a:graphicData>
        </a:graphic>
      </p:graphicFrame>
      <p:sp>
        <p:nvSpPr>
          <p:cNvPr id="6" name="文本框 5"/>
          <p:cNvSpPr txBox="1"/>
          <p:nvPr/>
        </p:nvSpPr>
        <p:spPr>
          <a:xfrm>
            <a:off x="550545" y="2306300"/>
            <a:ext cx="11432821" cy="4401205"/>
          </a:xfrm>
          <a:prstGeom prst="rect">
            <a:avLst/>
          </a:prstGeom>
          <a:noFill/>
          <a:ln w="9525">
            <a:noFill/>
          </a:ln>
        </p:spPr>
        <p:txBody>
          <a:bodyPr wrap="square" anchor="t">
            <a:spAutoFit/>
          </a:bodyPr>
          <a:lstStyle/>
          <a:p>
            <a:pPr marL="266700" indent="-266700"/>
            <a:r>
              <a:rPr lang="en-US" altLang="zh-CN" sz="2000" b="1" dirty="0">
                <a:solidFill>
                  <a:srgbClr val="C00000"/>
                </a:solidFill>
                <a:latin typeface="Times New Roman" panose="02020603050405020304" pitchFamily="18" charset="0"/>
                <a:ea typeface="宋体" panose="02010600030101010101" pitchFamily="2" charset="-122"/>
              </a:rPr>
              <a:t>E</a:t>
            </a:r>
            <a:r>
              <a:rPr lang="zh-CN" altLang="en-US" sz="2000" b="1" dirty="0">
                <a:solidFill>
                  <a:srgbClr val="C00000"/>
                </a:solidFill>
                <a:latin typeface="Times New Roman" panose="02020603050405020304" pitchFamily="18" charset="0"/>
                <a:ea typeface="宋体" panose="02010600030101010101" pitchFamily="2" charset="-122"/>
              </a:rPr>
              <a:t>lectrons do simple harmonic motion in the </a:t>
            </a:r>
            <a:r>
              <a:rPr lang="en-US" altLang="zh-CN" sz="2000" b="1" dirty="0">
                <a:solidFill>
                  <a:srgbClr val="C00000"/>
                </a:solidFill>
                <a:latin typeface="Times New Roman" panose="02020603050405020304" pitchFamily="18" charset="0"/>
                <a:ea typeface="宋体" panose="02010600030101010101" pitchFamily="2" charset="-122"/>
              </a:rPr>
              <a:t>x</a:t>
            </a:r>
            <a:r>
              <a:rPr lang="zh-CN" altLang="en-US" sz="2000" b="1" dirty="0">
                <a:solidFill>
                  <a:srgbClr val="C00000"/>
                </a:solidFill>
                <a:latin typeface="Times New Roman" panose="02020603050405020304" pitchFamily="18" charset="0"/>
                <a:ea typeface="宋体" panose="02010600030101010101" pitchFamily="2" charset="-122"/>
              </a:rPr>
              <a:t>-y plane perpendicular to the magnetic field, which satisfies the above motion equation, where y</a:t>
            </a:r>
            <a:r>
              <a:rPr lang="zh-CN" altLang="en-US" sz="2000" b="1" baseline="-25000" dirty="0">
                <a:solidFill>
                  <a:srgbClr val="C00000"/>
                </a:solidFill>
                <a:latin typeface="Times New Roman" panose="02020603050405020304" pitchFamily="18" charset="0"/>
                <a:ea typeface="宋体" panose="02010600030101010101" pitchFamily="2" charset="-122"/>
              </a:rPr>
              <a:t>0</a:t>
            </a:r>
            <a:r>
              <a:rPr lang="zh-CN" altLang="en-US" sz="2000" b="1" dirty="0">
                <a:solidFill>
                  <a:srgbClr val="C00000"/>
                </a:solidFill>
                <a:latin typeface="Times New Roman" panose="02020603050405020304" pitchFamily="18" charset="0"/>
                <a:ea typeface="宋体" panose="02010600030101010101" pitchFamily="2" charset="-122"/>
              </a:rPr>
              <a:t> is the center of </a:t>
            </a:r>
            <a:r>
              <a:rPr lang="zh-CN" altLang="en-US" sz="2000" b="1" dirty="0">
                <a:solidFill>
                  <a:srgbClr val="C00000"/>
                </a:solidFill>
                <a:latin typeface="Times New Roman" panose="02020603050405020304" pitchFamily="18" charset="0"/>
                <a:ea typeface="宋体" panose="02010600030101010101" pitchFamily="2" charset="-122"/>
                <a:sym typeface="+mn-ea"/>
              </a:rPr>
              <a:t>harmonic motion</a:t>
            </a:r>
            <a:r>
              <a:rPr lang="zh-CN" altLang="en-US" sz="2000" b="1" dirty="0">
                <a:solidFill>
                  <a:srgbClr val="C00000"/>
                </a:solidFill>
                <a:latin typeface="Times New Roman" panose="02020603050405020304" pitchFamily="18" charset="0"/>
                <a:ea typeface="宋体" panose="02010600030101010101" pitchFamily="2" charset="-122"/>
              </a:rPr>
              <a:t>. </a:t>
            </a:r>
          </a:p>
          <a:p>
            <a:pPr marL="266700" indent="-266700"/>
            <a:r>
              <a:rPr lang="zh-CN" altLang="en-US" sz="2000" b="1" dirty="0">
                <a:solidFill>
                  <a:srgbClr val="C00000"/>
                </a:solidFill>
                <a:latin typeface="Times New Roman" panose="02020603050405020304" pitchFamily="18" charset="0"/>
                <a:ea typeface="宋体" panose="02010600030101010101" pitchFamily="2" charset="-122"/>
              </a:rPr>
              <a:t>Known in the y direction</a:t>
            </a:r>
            <a:r>
              <a:rPr lang="en-US" altLang="zh-CN" sz="2000" b="1" dirty="0">
                <a:solidFill>
                  <a:srgbClr val="C00000"/>
                </a:solidFill>
                <a:latin typeface="Times New Roman" panose="02020603050405020304" pitchFamily="18" charset="0"/>
                <a:ea typeface="宋体" panose="02010600030101010101" pitchFamily="2" charset="-122"/>
              </a:rPr>
              <a:t>, </a:t>
            </a:r>
            <a:r>
              <a:rPr lang="zh-CN" altLang="en-US" sz="2000" b="1" dirty="0">
                <a:solidFill>
                  <a:srgbClr val="C00000"/>
                </a:solidFill>
                <a:latin typeface="Times New Roman" panose="02020603050405020304" pitchFamily="18" charset="0"/>
                <a:ea typeface="宋体" panose="02010600030101010101" pitchFamily="2" charset="-122"/>
              </a:rPr>
              <a:t>electron motion restricted, have values range</a:t>
            </a:r>
            <a:r>
              <a:rPr lang="en-US" altLang="zh-CN" sz="2000" b="1" dirty="0">
                <a:solidFill>
                  <a:srgbClr val="C00000"/>
                </a:solidFill>
                <a:latin typeface="Times New Roman" panose="02020603050405020304" pitchFamily="18" charset="0"/>
                <a:ea typeface="宋体" panose="02010600030101010101" pitchFamily="2" charset="-122"/>
              </a:rPr>
              <a:t>:</a:t>
            </a:r>
            <a:r>
              <a:rPr lang="zh-CN" altLang="en-US" sz="2000" b="1" dirty="0">
                <a:solidFill>
                  <a:srgbClr val="002060"/>
                </a:solidFill>
                <a:latin typeface="Times New Roman" panose="02020603050405020304" pitchFamily="18" charset="0"/>
                <a:ea typeface="宋体" panose="02010600030101010101" pitchFamily="2" charset="-122"/>
              </a:rPr>
              <a:t> </a:t>
            </a:r>
          </a:p>
          <a:p>
            <a:pPr marL="266700" indent="-266700" algn="ctr"/>
            <a:r>
              <a:rPr lang="zh-CN" altLang="en-US" sz="2000" b="1" dirty="0">
                <a:solidFill>
                  <a:srgbClr val="002060"/>
                </a:solidFill>
                <a:latin typeface="Times New Roman" panose="02020603050405020304" pitchFamily="18" charset="0"/>
                <a:ea typeface="宋体" panose="02010600030101010101" pitchFamily="2" charset="-122"/>
              </a:rPr>
              <a:t>0 &lt; y</a:t>
            </a:r>
            <a:r>
              <a:rPr lang="zh-CN" altLang="en-US" sz="2000" b="1" baseline="-25000" dirty="0">
                <a:solidFill>
                  <a:srgbClr val="002060"/>
                </a:solidFill>
                <a:latin typeface="Times New Roman" panose="02020603050405020304" pitchFamily="18" charset="0"/>
                <a:ea typeface="宋体" panose="02010600030101010101" pitchFamily="2" charset="-122"/>
              </a:rPr>
              <a:t>0</a:t>
            </a:r>
            <a:r>
              <a:rPr lang="zh-CN" altLang="en-US" sz="2000" b="1" dirty="0">
                <a:solidFill>
                  <a:srgbClr val="002060"/>
                </a:solidFill>
                <a:latin typeface="Times New Roman" panose="02020603050405020304" pitchFamily="18" charset="0"/>
                <a:ea typeface="宋体" panose="02010600030101010101" pitchFamily="2" charset="-122"/>
              </a:rPr>
              <a:t>= (ħc/eB) k</a:t>
            </a:r>
            <a:r>
              <a:rPr lang="zh-CN" altLang="en-US" sz="2000" b="1" baseline="-25000" dirty="0">
                <a:solidFill>
                  <a:srgbClr val="002060"/>
                </a:solidFill>
                <a:latin typeface="Times New Roman" panose="02020603050405020304" pitchFamily="18" charset="0"/>
                <a:ea typeface="宋体" panose="02010600030101010101" pitchFamily="2" charset="-122"/>
              </a:rPr>
              <a:t>x</a:t>
            </a:r>
            <a:r>
              <a:rPr lang="zh-CN" altLang="en-US" sz="2000" b="1" dirty="0">
                <a:solidFill>
                  <a:srgbClr val="002060"/>
                </a:solidFill>
                <a:latin typeface="Times New Roman" panose="02020603050405020304" pitchFamily="18" charset="0"/>
                <a:ea typeface="宋体" panose="02010600030101010101" pitchFamily="2" charset="-122"/>
              </a:rPr>
              <a:t> &lt; L, </a:t>
            </a:r>
            <a:endParaRPr lang="zh-CN" altLang="en-US" sz="2000" b="1" dirty="0">
              <a:solidFill>
                <a:srgbClr val="C00000"/>
              </a:solidFill>
              <a:latin typeface="Times New Roman" panose="02020603050405020304" pitchFamily="18" charset="0"/>
              <a:ea typeface="宋体" panose="02010600030101010101" pitchFamily="2" charset="-122"/>
            </a:endParaRPr>
          </a:p>
          <a:p>
            <a:pPr marL="266700" indent="-266700" algn="ctr"/>
            <a:r>
              <a:rPr lang="zh-CN" altLang="en-US" sz="2000" b="1" dirty="0">
                <a:solidFill>
                  <a:srgbClr val="002060"/>
                </a:solidFill>
                <a:latin typeface="Times New Roman" panose="02020603050405020304" pitchFamily="18" charset="0"/>
                <a:ea typeface="宋体" panose="02010600030101010101" pitchFamily="2" charset="-122"/>
              </a:rPr>
              <a:t> k</a:t>
            </a:r>
            <a:r>
              <a:rPr lang="zh-CN" altLang="en-US" sz="2000" b="1" baseline="-25000" dirty="0">
                <a:solidFill>
                  <a:srgbClr val="002060"/>
                </a:solidFill>
                <a:latin typeface="Times New Roman" panose="02020603050405020304" pitchFamily="18" charset="0"/>
                <a:ea typeface="宋体" panose="02010600030101010101" pitchFamily="2" charset="-122"/>
              </a:rPr>
              <a:t>xmax</a:t>
            </a:r>
            <a:r>
              <a:rPr lang="zh-CN" altLang="en-US" sz="2000" b="1" dirty="0">
                <a:solidFill>
                  <a:srgbClr val="002060"/>
                </a:solidFill>
                <a:latin typeface="Times New Roman" panose="02020603050405020304" pitchFamily="18" charset="0"/>
                <a:ea typeface="宋体" panose="02010600030101010101" pitchFamily="2" charset="-122"/>
              </a:rPr>
              <a:t> = eBL/ħ</a:t>
            </a:r>
            <a:r>
              <a:rPr lang="en-US" altLang="zh-CN" sz="2000" b="1" dirty="0">
                <a:solidFill>
                  <a:srgbClr val="002060"/>
                </a:solidFill>
                <a:latin typeface="Times New Roman" panose="02020603050405020304" pitchFamily="18" charset="0"/>
                <a:ea typeface="宋体" panose="02010600030101010101" pitchFamily="2" charset="-122"/>
              </a:rPr>
              <a:t>c</a:t>
            </a:r>
            <a:r>
              <a:rPr lang="zh-CN" altLang="en-US" sz="2000" b="1" dirty="0">
                <a:solidFill>
                  <a:srgbClr val="002060"/>
                </a:solidFill>
                <a:latin typeface="Times New Roman" panose="02020603050405020304" pitchFamily="18" charset="0"/>
                <a:ea typeface="宋体" panose="02010600030101010101" pitchFamily="2" charset="-122"/>
              </a:rPr>
              <a:t>,</a:t>
            </a:r>
            <a:r>
              <a:rPr lang="zh-CN" altLang="en-US" sz="2000" b="1" dirty="0">
                <a:solidFill>
                  <a:srgbClr val="C00000"/>
                </a:solidFill>
                <a:latin typeface="Times New Roman" panose="02020603050405020304" pitchFamily="18" charset="0"/>
                <a:ea typeface="宋体" panose="02010600030101010101" pitchFamily="2" charset="-122"/>
              </a:rPr>
              <a:t> known</a:t>
            </a:r>
            <a:r>
              <a:rPr lang="zh-CN" altLang="en-US" sz="2000" b="1" dirty="0">
                <a:solidFill>
                  <a:srgbClr val="002060"/>
                </a:solidFill>
                <a:latin typeface="Times New Roman" panose="02020603050405020304" pitchFamily="18" charset="0"/>
                <a:ea typeface="宋体" panose="02010600030101010101" pitchFamily="2" charset="-122"/>
              </a:rPr>
              <a:t> </a:t>
            </a:r>
            <a:r>
              <a:rPr lang="zh-CN" altLang="en-US"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Δ</a:t>
            </a:r>
            <a:r>
              <a:rPr lang="zh-CN" altLang="en-US" sz="2000" b="1" dirty="0">
                <a:solidFill>
                  <a:srgbClr val="002060"/>
                </a:solidFill>
                <a:latin typeface="Times New Roman" panose="02020603050405020304" pitchFamily="18" charset="0"/>
                <a:ea typeface="宋体" panose="02010600030101010101" pitchFamily="2" charset="-122"/>
              </a:rPr>
              <a:t>k</a:t>
            </a:r>
            <a:r>
              <a:rPr lang="zh-CN" altLang="en-US" sz="2000" b="1" baseline="-25000" dirty="0">
                <a:solidFill>
                  <a:srgbClr val="002060"/>
                </a:solidFill>
                <a:latin typeface="Times New Roman" panose="02020603050405020304" pitchFamily="18" charset="0"/>
                <a:ea typeface="宋体" panose="02010600030101010101" pitchFamily="2" charset="-122"/>
              </a:rPr>
              <a:t>x</a:t>
            </a:r>
            <a:r>
              <a:rPr lang="zh-CN" altLang="en-US" sz="2000" b="1" dirty="0">
                <a:solidFill>
                  <a:srgbClr val="002060"/>
                </a:solidFill>
                <a:latin typeface="Times New Roman" panose="02020603050405020304" pitchFamily="18" charset="0"/>
                <a:ea typeface="宋体" panose="02010600030101010101" pitchFamily="2" charset="-122"/>
              </a:rPr>
              <a:t> = 2 </a:t>
            </a:r>
            <a:r>
              <a:rPr lang="zh-CN" altLang="en-US"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π</a:t>
            </a:r>
            <a:r>
              <a:rPr lang="zh-CN" altLang="en-US" sz="2000" b="1" dirty="0">
                <a:solidFill>
                  <a:srgbClr val="002060"/>
                </a:solidFill>
                <a:latin typeface="Times New Roman" panose="02020603050405020304" pitchFamily="18" charset="0"/>
                <a:ea typeface="宋体" panose="02010600030101010101" pitchFamily="2" charset="-122"/>
              </a:rPr>
              <a:t>/L, </a:t>
            </a:r>
          </a:p>
          <a:p>
            <a:pPr marL="266700" indent="-266700"/>
            <a:r>
              <a:rPr lang="en-US" altLang="zh-CN" sz="2000" b="1" dirty="0">
                <a:solidFill>
                  <a:srgbClr val="C0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T</a:t>
            </a:r>
            <a:r>
              <a:rPr lang="zh-CN" altLang="en-US" sz="2000" b="1" dirty="0">
                <a:solidFill>
                  <a:srgbClr val="C0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he degeneracy         </a:t>
            </a:r>
          </a:p>
          <a:p>
            <a:pPr marL="266700" indent="-266700" algn="ctr"/>
            <a:r>
              <a:rPr lang="zh-CN" altLang="en-US" sz="2000" b="1" dirty="0">
                <a:solidFill>
                  <a:srgbClr val="C0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 </a:t>
            </a:r>
            <a:r>
              <a:rPr lang="en-US" altLang="zh-CN" sz="2000" b="1" dirty="0">
                <a:solidFill>
                  <a:srgbClr val="002060"/>
                </a:solidFill>
                <a:latin typeface="Times New Roman" panose="02020603050405020304" pitchFamily="18" charset="0"/>
                <a:ea typeface="宋体" panose="02010600030101010101" pitchFamily="2" charset="-122"/>
              </a:rPr>
              <a:t>D=</a:t>
            </a:r>
            <a:r>
              <a:rPr lang="zh-CN" altLang="en-US" sz="2000" b="1" dirty="0">
                <a:solidFill>
                  <a:srgbClr val="002060"/>
                </a:solidFill>
                <a:latin typeface="Times New Roman" panose="02020603050405020304" pitchFamily="18" charset="0"/>
                <a:ea typeface="宋体" panose="02010600030101010101" pitchFamily="2" charset="-122"/>
                <a:sym typeface="+mn-ea"/>
              </a:rPr>
              <a:t>k</a:t>
            </a:r>
            <a:r>
              <a:rPr lang="zh-CN" altLang="en-US" sz="2000" b="1" baseline="-25000" dirty="0">
                <a:solidFill>
                  <a:srgbClr val="002060"/>
                </a:solidFill>
                <a:latin typeface="Times New Roman" panose="02020603050405020304" pitchFamily="18" charset="0"/>
                <a:ea typeface="宋体" panose="02010600030101010101" pitchFamily="2" charset="-122"/>
                <a:sym typeface="+mn-ea"/>
              </a:rPr>
              <a:t>xmax</a:t>
            </a:r>
            <a:r>
              <a:rPr lang="en-US" altLang="zh-CN" sz="2000" b="1" dirty="0">
                <a:solidFill>
                  <a:srgbClr val="002060"/>
                </a:solidFill>
                <a:latin typeface="Times New Roman" panose="02020603050405020304" pitchFamily="18" charset="0"/>
                <a:ea typeface="宋体" panose="02010600030101010101" pitchFamily="2" charset="-122"/>
              </a:rPr>
              <a:t>/</a:t>
            </a:r>
            <a:r>
              <a:rPr lang="zh-CN" altLang="en-US"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Δ</a:t>
            </a:r>
            <a:r>
              <a:rPr lang="zh-CN" altLang="en-US" sz="2000" b="1" dirty="0">
                <a:solidFill>
                  <a:srgbClr val="002060"/>
                </a:solidFill>
                <a:latin typeface="Times New Roman" panose="02020603050405020304" pitchFamily="18" charset="0"/>
                <a:ea typeface="宋体" panose="02010600030101010101" pitchFamily="2" charset="-122"/>
                <a:sym typeface="+mn-ea"/>
              </a:rPr>
              <a:t>k</a:t>
            </a:r>
            <a:r>
              <a:rPr lang="zh-CN" altLang="en-US" sz="2000" b="1" baseline="-25000" dirty="0">
                <a:solidFill>
                  <a:srgbClr val="002060"/>
                </a:solidFill>
                <a:latin typeface="Times New Roman" panose="02020603050405020304" pitchFamily="18" charset="0"/>
                <a:ea typeface="宋体" panose="02010600030101010101" pitchFamily="2" charset="-122"/>
                <a:sym typeface="+mn-ea"/>
              </a:rPr>
              <a:t>x</a:t>
            </a:r>
            <a:r>
              <a:rPr lang="en-US" altLang="zh-CN" sz="2000" b="1" dirty="0">
                <a:solidFill>
                  <a:srgbClr val="002060"/>
                </a:solidFill>
                <a:latin typeface="Times New Roman" panose="02020603050405020304" pitchFamily="18" charset="0"/>
                <a:ea typeface="宋体" panose="02010600030101010101" pitchFamily="2" charset="-122"/>
                <a:sym typeface="+mn-ea"/>
              </a:rPr>
              <a:t>=(</a:t>
            </a:r>
            <a:r>
              <a:rPr lang="zh-CN" altLang="en-US" sz="2000" b="1" dirty="0">
                <a:solidFill>
                  <a:srgbClr val="002060"/>
                </a:solidFill>
                <a:latin typeface="Times New Roman" panose="02020603050405020304" pitchFamily="18" charset="0"/>
                <a:ea typeface="宋体" panose="02010600030101010101" pitchFamily="2" charset="-122"/>
                <a:sym typeface="+mn-ea"/>
              </a:rPr>
              <a:t>eBL/ħ</a:t>
            </a:r>
            <a:r>
              <a:rPr lang="en-US" altLang="zh-CN" sz="2000" b="1" dirty="0">
                <a:solidFill>
                  <a:srgbClr val="002060"/>
                </a:solidFill>
                <a:latin typeface="Times New Roman" panose="02020603050405020304" pitchFamily="18" charset="0"/>
                <a:ea typeface="宋体" panose="02010600030101010101" pitchFamily="2" charset="-122"/>
                <a:sym typeface="+mn-ea"/>
              </a:rPr>
              <a:t>c)/(</a:t>
            </a:r>
            <a:r>
              <a:rPr lang="zh-CN" altLang="en-US" sz="2000" b="1" dirty="0">
                <a:solidFill>
                  <a:srgbClr val="002060"/>
                </a:solidFill>
                <a:latin typeface="Times New Roman" panose="02020603050405020304" pitchFamily="18" charset="0"/>
                <a:ea typeface="宋体" panose="02010600030101010101" pitchFamily="2" charset="-122"/>
                <a:sym typeface="+mn-ea"/>
              </a:rPr>
              <a:t>2 </a:t>
            </a:r>
            <a:r>
              <a:rPr lang="zh-CN" altLang="en-US"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π</a:t>
            </a:r>
            <a:r>
              <a:rPr lang="zh-CN" altLang="en-US" sz="2000" b="1" dirty="0">
                <a:solidFill>
                  <a:srgbClr val="002060"/>
                </a:solidFill>
                <a:latin typeface="Times New Roman" panose="02020603050405020304" pitchFamily="18" charset="0"/>
                <a:ea typeface="宋体" panose="02010600030101010101" pitchFamily="2" charset="-122"/>
                <a:sym typeface="+mn-ea"/>
              </a:rPr>
              <a:t>/L</a:t>
            </a:r>
            <a:r>
              <a:rPr lang="en-US" altLang="zh-CN" sz="2000" b="1" dirty="0">
                <a:solidFill>
                  <a:srgbClr val="002060"/>
                </a:solidFill>
                <a:latin typeface="Times New Roman" panose="02020603050405020304" pitchFamily="18" charset="0"/>
                <a:ea typeface="宋体" panose="02010600030101010101" pitchFamily="2" charset="-122"/>
                <a:sym typeface="+mn-ea"/>
              </a:rPr>
              <a:t>)=</a:t>
            </a:r>
            <a:r>
              <a:rPr lang="en-US" altLang="zh-CN"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eB</a:t>
            </a:r>
            <a:r>
              <a:rPr lang="en-US" altLang="zh-CN"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ħc</a:t>
            </a:r>
            <a:r>
              <a:rPr lang="en-US" altLang="zh-CN"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)*L</a:t>
            </a:r>
            <a:r>
              <a:rPr lang="en-US" altLang="zh-CN" sz="20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2</a:t>
            </a:r>
          </a:p>
          <a:p>
            <a:pPr marL="266700" indent="-266700"/>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Notice the magnetic flux through the system </a:t>
            </a:r>
            <a:r>
              <a:rPr lang="zh-CN" altLang="en-US"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Φ</a:t>
            </a:r>
            <a:r>
              <a:rPr lang="en-US" altLang="zh-CN"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=BL</a:t>
            </a:r>
            <a:r>
              <a:rPr lang="en-US" altLang="zh-CN" sz="20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and </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Magnetic flux quantum</a:t>
            </a:r>
            <a:r>
              <a:rPr lang="zh-CN" altLang="en-US"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ϕ</a:t>
            </a:r>
            <a:r>
              <a:rPr lang="en-US" altLang="zh-CN" sz="2000" b="1" baseline="-25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0</a:t>
            </a:r>
            <a:r>
              <a:rPr lang="en-US" altLang="zh-CN"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hc</a:t>
            </a:r>
            <a:r>
              <a:rPr lang="en-US" altLang="zh-CN" sz="20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/e,</a:t>
            </a:r>
            <a:r>
              <a:rPr lang="en-US" altLang="zh-CN" sz="2000" b="1" dirty="0">
                <a:solidFill>
                  <a:schemeClr val="accent6">
                    <a:lumMod val="50000"/>
                  </a:schemeClr>
                </a:solidFill>
                <a:latin typeface="Times New Roman" panose="02020603050405020304" pitchFamily="18" charset="0"/>
                <a:ea typeface="宋体" panose="02010600030101010101" pitchFamily="2" charset="-122"/>
                <a:cs typeface="Times New Roman" panose="02020603050405020304" pitchFamily="18" charset="0"/>
              </a:rPr>
              <a:t> </a:t>
            </a:r>
          </a:p>
          <a:p>
            <a:pPr marL="266700" indent="-266700" algn="ctr"/>
            <a:r>
              <a:rPr lang="en-US" altLang="zh-CN" sz="2000" b="1" dirty="0">
                <a:solidFill>
                  <a:schemeClr val="accent6">
                    <a:lumMod val="50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en-US" altLang="zh-CN" sz="2000" b="1" dirty="0" err="1">
                <a:solidFill>
                  <a:schemeClr val="accent6">
                    <a:lumMod val="50000"/>
                  </a:schemeClr>
                </a:solidFill>
                <a:latin typeface="Times New Roman" panose="02020603050405020304" pitchFamily="18" charset="0"/>
                <a:ea typeface="宋体" panose="02010600030101010101" pitchFamily="2" charset="-122"/>
                <a:cs typeface="Times New Roman" panose="02020603050405020304" pitchFamily="18" charset="0"/>
              </a:rPr>
              <a:t>Φ</a:t>
            </a:r>
            <a:r>
              <a:rPr lang="en-US" altLang="zh-CN" sz="2000" b="1" dirty="0">
                <a:solidFill>
                  <a:schemeClr val="accent6">
                    <a:lumMod val="50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solidFill>
                  <a:schemeClr val="accent6">
                    <a:lumMod val="5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ϕ</a:t>
            </a:r>
            <a:r>
              <a:rPr lang="en-US" altLang="zh-CN" sz="2000" b="1" baseline="-25000" dirty="0">
                <a:solidFill>
                  <a:schemeClr val="accent6">
                    <a:lumMod val="5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0</a:t>
            </a:r>
            <a:endParaRPr lang="en-US" altLang="zh-CN" sz="2000" b="1" baseline="-25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In other words, if only </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considering </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one Landau level, each </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Magnetic flux quantum</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corresponds to an energy eigenstate, that is, the state where the number of </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m</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agnetic flux quantum</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is equal to the </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number</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of electrons</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p>
          <a:p>
            <a:pPr marL="266700" indent="-266700"/>
            <a:r>
              <a:rPr lang="en-US" sz="2000" b="1" dirty="0">
                <a:solidFill>
                  <a:srgbClr val="002060"/>
                </a:solidFill>
                <a:latin typeface="Times New Roman" panose="02020603050405020304" pitchFamily="18" charset="0"/>
                <a:ea typeface="宋体" panose="02010600030101010101" pitchFamily="2" charset="-122"/>
                <a:sym typeface="+mn-ea"/>
              </a:rPr>
              <a:t>The number of magnetic flux determines the degeneracy of the Landau energy.</a:t>
            </a:r>
            <a:endPar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marL="266700" indent="-266700"/>
            <a:endPar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Landau levels</a:t>
            </a: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err="1">
                <a:solidFill>
                  <a:srgbClr val="C00000"/>
                </a:solidFill>
                <a:latin typeface="Times New Roman" panose="02020603050405020304" pitchFamily="18" charset="0"/>
                <a:ea typeface="宋体" panose="02010600030101010101" pitchFamily="2" charset="-122"/>
              </a:rPr>
              <a:t>Symetry</a:t>
            </a:r>
            <a:r>
              <a:rPr lang="en-US" altLang="en-US" sz="2400" b="1" dirty="0">
                <a:solidFill>
                  <a:srgbClr val="C00000"/>
                </a:solidFill>
                <a:latin typeface="Times New Roman" panose="02020603050405020304" pitchFamily="18" charset="0"/>
                <a:ea typeface="宋体" panose="02010600030101010101" pitchFamily="2" charset="-122"/>
              </a:rPr>
              <a:t> Gauge</a:t>
            </a:r>
          </a:p>
        </p:txBody>
      </p:sp>
      <p:sp>
        <p:nvSpPr>
          <p:cNvPr id="6" name="文本框 5"/>
          <p:cNvSpPr txBox="1"/>
          <p:nvPr/>
        </p:nvSpPr>
        <p:spPr>
          <a:xfrm>
            <a:off x="-62230" y="1677670"/>
            <a:ext cx="11969115" cy="460375"/>
          </a:xfrm>
          <a:prstGeom prst="rect">
            <a:avLst/>
          </a:prstGeom>
          <a:noFill/>
          <a:ln w="9525">
            <a:noFill/>
          </a:ln>
        </p:spPr>
        <p:txBody>
          <a:bodyPr wrap="square" anchor="t">
            <a:spAutoFit/>
          </a:bodyPr>
          <a:lstStyle/>
          <a:p>
            <a:pPr marL="266700" indent="-266700" algn="ct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a:t>
            </a:r>
            <a:r>
              <a:rPr lang="en-US" altLang="zh-CN" sz="2400" b="1" baseline="-25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x</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=(-B/2)y, A</a:t>
            </a:r>
            <a:r>
              <a:rPr lang="en-US" altLang="zh-CN" sz="2400" b="1" baseline="-25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y</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=(B/2)y</a:t>
            </a:r>
          </a:p>
        </p:txBody>
      </p:sp>
      <p:graphicFrame>
        <p:nvGraphicFramePr>
          <p:cNvPr id="3" name="对象 2">
            <a:hlinkClick r:id="" action="ppaction://ole?verb=0"/>
          </p:cNvPr>
          <p:cNvGraphicFramePr>
            <a:graphicFrameLocks noChangeAspect="1"/>
          </p:cNvGraphicFramePr>
          <p:nvPr/>
        </p:nvGraphicFramePr>
        <p:xfrm>
          <a:off x="2980055" y="2240280"/>
          <a:ext cx="7078345" cy="4013835"/>
        </p:xfrm>
        <a:graphic>
          <a:graphicData uri="http://schemas.openxmlformats.org/presentationml/2006/ole">
            <mc:AlternateContent xmlns:mc="http://schemas.openxmlformats.org/markup-compatibility/2006">
              <mc:Choice xmlns:v="urn:schemas-microsoft-com:vml" Requires="v">
                <p:oleObj r:id="rId4" imgW="4660265" imgH="2641600" progId="Equation.KSEE3">
                  <p:embed/>
                </p:oleObj>
              </mc:Choice>
              <mc:Fallback>
                <p:oleObj r:id="rId4" imgW="4660265" imgH="2641600" progId="Equation.KSEE3">
                  <p:embed/>
                  <p:pic>
                    <p:nvPicPr>
                      <p:cNvPr id="3" name="对象 2">
                        <a:hlinkClick r:id="" action="ppaction://ole?verb=0"/>
                      </p:cNvPr>
                      <p:cNvPicPr/>
                      <p:nvPr/>
                    </p:nvPicPr>
                    <p:blipFill>
                      <a:blip r:embed="rId5"/>
                      <a:stretch>
                        <a:fillRect/>
                      </a:stretch>
                    </p:blipFill>
                    <p:spPr>
                      <a:xfrm>
                        <a:off x="2980055" y="2240280"/>
                        <a:ext cx="7078345" cy="4013835"/>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Landau levels</a:t>
            </a: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err="1">
                <a:solidFill>
                  <a:srgbClr val="C00000"/>
                </a:solidFill>
                <a:latin typeface="Times New Roman" panose="02020603050405020304" pitchFamily="18" charset="0"/>
                <a:ea typeface="宋体" panose="02010600030101010101" pitchFamily="2" charset="-122"/>
              </a:rPr>
              <a:t>Sysmetry</a:t>
            </a:r>
            <a:r>
              <a:rPr lang="en-US" altLang="en-US" sz="2400" b="1" dirty="0">
                <a:solidFill>
                  <a:srgbClr val="C00000"/>
                </a:solidFill>
                <a:latin typeface="Times New Roman" panose="02020603050405020304" pitchFamily="18" charset="0"/>
                <a:ea typeface="宋体" panose="02010600030101010101" pitchFamily="2" charset="-122"/>
              </a:rPr>
              <a:t> Gauge</a:t>
            </a:r>
          </a:p>
        </p:txBody>
      </p:sp>
      <p:graphicFrame>
        <p:nvGraphicFramePr>
          <p:cNvPr id="3" name="对象 2">
            <a:hlinkClick r:id="" action="ppaction://ole?verb=0"/>
          </p:cNvPr>
          <p:cNvGraphicFramePr>
            <a:graphicFrameLocks noChangeAspect="1"/>
          </p:cNvGraphicFramePr>
          <p:nvPr/>
        </p:nvGraphicFramePr>
        <p:xfrm>
          <a:off x="638175" y="1855470"/>
          <a:ext cx="6306820" cy="4393565"/>
        </p:xfrm>
        <a:graphic>
          <a:graphicData uri="http://schemas.openxmlformats.org/presentationml/2006/ole">
            <mc:AlternateContent xmlns:mc="http://schemas.openxmlformats.org/markup-compatibility/2006">
              <mc:Choice xmlns:v="urn:schemas-microsoft-com:vml" Requires="v">
                <p:oleObj r:id="rId4" imgW="3556000" imgH="2476500" progId="Equation.KSEE3">
                  <p:embed/>
                </p:oleObj>
              </mc:Choice>
              <mc:Fallback>
                <p:oleObj r:id="rId4" imgW="3556000" imgH="2476500" progId="Equation.KSEE3">
                  <p:embed/>
                  <p:pic>
                    <p:nvPicPr>
                      <p:cNvPr id="3" name="对象 2">
                        <a:hlinkClick r:id="" action="ppaction://ole?verb=0"/>
                      </p:cNvPr>
                      <p:cNvPicPr/>
                      <p:nvPr/>
                    </p:nvPicPr>
                    <p:blipFill>
                      <a:blip r:embed="rId5"/>
                      <a:stretch>
                        <a:fillRect/>
                      </a:stretch>
                    </p:blipFill>
                    <p:spPr>
                      <a:xfrm>
                        <a:off x="638175" y="1855470"/>
                        <a:ext cx="6306820" cy="4393565"/>
                      </a:xfrm>
                      <a:prstGeom prst="rect">
                        <a:avLst/>
                      </a:prstGeom>
                    </p:spPr>
                  </p:pic>
                </p:oleObj>
              </mc:Fallback>
            </mc:AlternateContent>
          </a:graphicData>
        </a:graphic>
      </p:graphicFrame>
      <p:sp>
        <p:nvSpPr>
          <p:cNvPr id="8" name="椭圆 7"/>
          <p:cNvSpPr/>
          <p:nvPr/>
        </p:nvSpPr>
        <p:spPr>
          <a:xfrm>
            <a:off x="423545" y="4539615"/>
            <a:ext cx="5692140" cy="9099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flipV="1">
            <a:off x="5403215" y="2442210"/>
            <a:ext cx="1746250" cy="82994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186930" y="1341755"/>
            <a:ext cx="5005070" cy="1568450"/>
          </a:xfrm>
          <a:prstGeom prst="rect">
            <a:avLst/>
          </a:prstGeom>
          <a:noFill/>
          <a:ln w="9525">
            <a:noFill/>
          </a:ln>
        </p:spPr>
        <p:txBody>
          <a:bodyPr wrap="square" anchor="t">
            <a:spAutoFit/>
          </a:bodyPr>
          <a:lstStyle/>
          <a:p>
            <a:pPr marL="266700" indent="-266700" algn="just"/>
            <a:r>
              <a:rPr lang="en-US" sz="2400" b="1" dirty="0">
                <a:solidFill>
                  <a:srgbClr val="C00000"/>
                </a:solidFill>
                <a:latin typeface="Times New Roman" panose="02020603050405020304" pitchFamily="18" charset="0"/>
                <a:ea typeface="宋体" panose="02010600030101010101" pitchFamily="2" charset="-122"/>
              </a:rPr>
              <a:t>   </a:t>
            </a:r>
            <a:r>
              <a:rPr sz="2400" b="1" dirty="0">
                <a:solidFill>
                  <a:srgbClr val="C00000"/>
                </a:solidFill>
                <a:latin typeface="Times New Roman" panose="02020603050405020304" pitchFamily="18" charset="0"/>
                <a:ea typeface="宋体" panose="02010600030101010101" pitchFamily="2" charset="-122"/>
              </a:rPr>
              <a:t> </a:t>
            </a:r>
            <a:r>
              <a:rPr lang="en-US" sz="2400" b="1" dirty="0">
                <a:solidFill>
                  <a:srgbClr val="C00000"/>
                </a:solidFill>
                <a:latin typeface="Times New Roman" panose="02020603050405020304" pitchFamily="18" charset="0"/>
                <a:ea typeface="宋体" panose="02010600030101010101" pitchFamily="2" charset="-122"/>
              </a:rPr>
              <a:t>a</a:t>
            </a:r>
            <a:r>
              <a:rPr sz="2400" b="1" baseline="30000" dirty="0">
                <a:solidFill>
                  <a:srgbClr val="C00000"/>
                </a:solidFill>
                <a:latin typeface="Times New Roman" panose="02020603050405020304" pitchFamily="18" charset="0"/>
                <a:ea typeface="宋体" panose="02010600030101010101" pitchFamily="2" charset="-122"/>
              </a:rPr>
              <a:t>+</a:t>
            </a:r>
            <a:r>
              <a:rPr lang="en-US" sz="2400" b="1" dirty="0">
                <a:solidFill>
                  <a:srgbClr val="C00000"/>
                </a:solidFill>
                <a:latin typeface="Times New Roman" panose="02020603050405020304" pitchFamily="18" charset="0"/>
                <a:ea typeface="宋体" panose="02010600030101010101" pitchFamily="2" charset="-122"/>
              </a:rPr>
              <a:t>, a</a:t>
            </a:r>
            <a:r>
              <a:rPr sz="2400" b="1" dirty="0">
                <a:solidFill>
                  <a:srgbClr val="C00000"/>
                </a:solidFill>
                <a:latin typeface="Times New Roman" panose="02020603050405020304" pitchFamily="18" charset="0"/>
                <a:ea typeface="宋体" panose="02010600030101010101" pitchFamily="2" charset="-122"/>
              </a:rPr>
              <a:t> are the </a:t>
            </a:r>
            <a:r>
              <a:rPr lang="en-US" sz="2400" b="1" dirty="0">
                <a:solidFill>
                  <a:srgbClr val="C00000"/>
                </a:solidFill>
                <a:latin typeface="Times New Roman" panose="02020603050405020304" pitchFamily="18" charset="0"/>
                <a:ea typeface="宋体" panose="02010600030101010101" pitchFamily="2" charset="-122"/>
              </a:rPr>
              <a:t>crea</a:t>
            </a:r>
            <a:r>
              <a:rPr sz="2400" b="1" dirty="0">
                <a:solidFill>
                  <a:srgbClr val="C00000"/>
                </a:solidFill>
                <a:latin typeface="Times New Roman" panose="02020603050405020304" pitchFamily="18" charset="0"/>
                <a:ea typeface="宋体" panose="02010600030101010101" pitchFamily="2" charset="-122"/>
              </a:rPr>
              <a:t>tion operator, annihilation operator and Landau level provides a good quantum number n</a:t>
            </a:r>
            <a:endParaRPr lang="en-US" sz="2400" b="1" dirty="0">
              <a:solidFill>
                <a:srgbClr val="C00000"/>
              </a:solidFill>
              <a:latin typeface="Times New Roman" panose="02020603050405020304" pitchFamily="18" charset="0"/>
              <a:ea typeface="宋体" panose="02010600030101010101" pitchFamily="2" charset="-122"/>
            </a:endParaRPr>
          </a:p>
        </p:txBody>
      </p:sp>
      <p:sp>
        <p:nvSpPr>
          <p:cNvPr id="12" name="椭圆 11"/>
          <p:cNvSpPr/>
          <p:nvPr/>
        </p:nvSpPr>
        <p:spPr>
          <a:xfrm>
            <a:off x="539115" y="3448685"/>
            <a:ext cx="5692140" cy="9099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flipV="1">
            <a:off x="5638800" y="4134485"/>
            <a:ext cx="1306195" cy="60134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430135" y="3267710"/>
            <a:ext cx="4618990" cy="1568450"/>
          </a:xfrm>
          <a:prstGeom prst="rect">
            <a:avLst/>
          </a:prstGeom>
          <a:noFill/>
          <a:ln w="9525">
            <a:noFill/>
          </a:ln>
        </p:spPr>
        <p:txBody>
          <a:bodyPr wrap="square" anchor="t">
            <a:spAutoFit/>
          </a:bodyPr>
          <a:lstStyle/>
          <a:p>
            <a:pPr marL="266700" indent="-266700" algn="l"/>
            <a:r>
              <a:rPr lang="en-US" sz="2400" b="1" dirty="0">
                <a:solidFill>
                  <a:srgbClr val="C00000"/>
                </a:solidFill>
                <a:latin typeface="Times New Roman" panose="02020603050405020304" pitchFamily="18" charset="0"/>
                <a:ea typeface="宋体" panose="02010600030101010101" pitchFamily="2" charset="-122"/>
              </a:rPr>
              <a:t>    b</a:t>
            </a:r>
            <a:r>
              <a:rPr sz="2400" b="1" dirty="0">
                <a:solidFill>
                  <a:srgbClr val="C00000"/>
                </a:solidFill>
                <a:latin typeface="Times New Roman" panose="02020603050405020304" pitchFamily="18" charset="0"/>
                <a:ea typeface="宋体" panose="02010600030101010101" pitchFamily="2" charset="-122"/>
              </a:rPr>
              <a:t>, </a:t>
            </a:r>
            <a:r>
              <a:rPr lang="en-US" sz="2400" b="1" dirty="0">
                <a:solidFill>
                  <a:srgbClr val="C00000"/>
                </a:solidFill>
                <a:latin typeface="Times New Roman" panose="02020603050405020304" pitchFamily="18" charset="0"/>
                <a:ea typeface="宋体" panose="02010600030101010101" pitchFamily="2" charset="-122"/>
              </a:rPr>
              <a:t>b</a:t>
            </a:r>
            <a:r>
              <a:rPr sz="2400" b="1" baseline="30000" dirty="0">
                <a:solidFill>
                  <a:srgbClr val="C00000"/>
                </a:solidFill>
                <a:latin typeface="Times New Roman" panose="02020603050405020304" pitchFamily="18" charset="0"/>
                <a:ea typeface="宋体" panose="02010600030101010101" pitchFamily="2" charset="-122"/>
              </a:rPr>
              <a:t>+ </a:t>
            </a:r>
            <a:r>
              <a:rPr sz="2400" b="1" dirty="0">
                <a:solidFill>
                  <a:srgbClr val="C00000"/>
                </a:solidFill>
                <a:latin typeface="Times New Roman" panose="02020603050405020304" pitchFamily="18" charset="0"/>
                <a:ea typeface="宋体" panose="02010600030101010101" pitchFamily="2" charset="-122"/>
              </a:rPr>
              <a:t>is the angular momentum operator and </a:t>
            </a:r>
            <a:r>
              <a:rPr sz="2400" b="1" dirty="0">
                <a:solidFill>
                  <a:srgbClr val="C00000"/>
                </a:solidFill>
                <a:latin typeface="Times New Roman" panose="02020603050405020304" pitchFamily="18" charset="0"/>
                <a:ea typeface="宋体" panose="02010600030101010101" pitchFamily="2" charset="-122"/>
                <a:sym typeface="+mn-ea"/>
              </a:rPr>
              <a:t>provides a good quantum number </a:t>
            </a:r>
            <a:r>
              <a:rPr lang="en-US" sz="2400" b="1" dirty="0">
                <a:solidFill>
                  <a:srgbClr val="C00000"/>
                </a:solidFill>
                <a:latin typeface="Times New Roman" panose="02020603050405020304" pitchFamily="18" charset="0"/>
                <a:ea typeface="宋体" panose="02010600030101010101" pitchFamily="2" charset="-122"/>
                <a:sym typeface="+mn-ea"/>
              </a:rPr>
              <a:t>m</a:t>
            </a:r>
            <a:endParaRPr lang="en-US" sz="2400" b="1" dirty="0">
              <a:solidFill>
                <a:srgbClr val="C00000"/>
              </a:solidFill>
              <a:latin typeface="Times New Roman" panose="02020603050405020304" pitchFamily="18" charset="0"/>
              <a:ea typeface="宋体" panose="02010600030101010101" pitchFamily="2" charset="-122"/>
            </a:endParaRPr>
          </a:p>
          <a:p>
            <a:pPr marL="266700" indent="-266700" algn="l"/>
            <a:endParaRPr sz="2400" b="1" dirty="0">
              <a:solidFill>
                <a:srgbClr val="C00000"/>
              </a:solidFill>
              <a:latin typeface="Times New Roman" panose="02020603050405020304" pitchFamily="18" charset="0"/>
              <a:ea typeface="宋体" panose="02010600030101010101" pitchFamily="2" charset="-122"/>
            </a:endParaRPr>
          </a:p>
        </p:txBody>
      </p:sp>
      <p:sp>
        <p:nvSpPr>
          <p:cNvPr id="16" name="矩形 15"/>
          <p:cNvSpPr/>
          <p:nvPr/>
        </p:nvSpPr>
        <p:spPr>
          <a:xfrm>
            <a:off x="7430135" y="1267460"/>
            <a:ext cx="4700270" cy="1800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430135" y="3272155"/>
            <a:ext cx="4700905" cy="1380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a:xfrm flipH="1">
            <a:off x="5502275" y="5924550"/>
            <a:ext cx="1819275" cy="9652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242810" y="4836160"/>
            <a:ext cx="5140325" cy="1569660"/>
          </a:xfrm>
          <a:prstGeom prst="rect">
            <a:avLst/>
          </a:prstGeom>
          <a:noFill/>
          <a:ln w="9525">
            <a:noFill/>
          </a:ln>
        </p:spPr>
        <p:txBody>
          <a:bodyPr wrap="square" anchor="t">
            <a:spAutoFit/>
          </a:bodyPr>
          <a:lstStyle/>
          <a:p>
            <a:pPr marL="266700" indent="-266700" algn="l"/>
            <a:r>
              <a:rPr sz="2400" b="1" dirty="0">
                <a:solidFill>
                  <a:srgbClr val="C00000"/>
                </a:solidFill>
                <a:latin typeface="Times New Roman" panose="02020603050405020304" pitchFamily="18" charset="0"/>
                <a:ea typeface="宋体" panose="02010600030101010101" pitchFamily="2" charset="-122"/>
                <a:sym typeface="+mn-ea"/>
              </a:rPr>
              <a:t> </a:t>
            </a:r>
            <a:r>
              <a:rPr lang="en-US" sz="2400" b="1" dirty="0">
                <a:solidFill>
                  <a:srgbClr val="C00000"/>
                </a:solidFill>
                <a:latin typeface="Times New Roman" panose="02020603050405020304" pitchFamily="18" charset="0"/>
                <a:ea typeface="宋体" panose="02010600030101010101" pitchFamily="2" charset="-122"/>
                <a:sym typeface="+mn-ea"/>
              </a:rPr>
              <a:t>   angular momentum operator </a:t>
            </a:r>
            <a:r>
              <a:rPr sz="2400" b="1" dirty="0">
                <a:solidFill>
                  <a:srgbClr val="C00000"/>
                </a:solidFill>
                <a:latin typeface="Times New Roman" panose="02020603050405020304" pitchFamily="18" charset="0"/>
                <a:ea typeface="宋体" panose="02010600030101010101" pitchFamily="2" charset="-122"/>
                <a:sym typeface="+mn-ea"/>
              </a:rPr>
              <a:t>commutat</a:t>
            </a:r>
            <a:r>
              <a:rPr lang="en-US" sz="2400" b="1" dirty="0">
                <a:solidFill>
                  <a:srgbClr val="C00000"/>
                </a:solidFill>
                <a:latin typeface="Times New Roman" panose="02020603050405020304" pitchFamily="18" charset="0"/>
                <a:ea typeface="宋体" panose="02010600030101010101" pitchFamily="2" charset="-122"/>
                <a:sym typeface="+mn-ea"/>
              </a:rPr>
              <a:t>e</a:t>
            </a:r>
            <a:r>
              <a:rPr sz="2400" b="1" dirty="0">
                <a:solidFill>
                  <a:srgbClr val="C00000"/>
                </a:solidFill>
                <a:latin typeface="Times New Roman" panose="02020603050405020304" pitchFamily="18" charset="0"/>
                <a:ea typeface="宋体" panose="02010600030101010101" pitchFamily="2" charset="-122"/>
                <a:sym typeface="+mn-ea"/>
              </a:rPr>
              <a:t> with the creation operator, the annihilation operator, so it has the same eigenstate</a:t>
            </a:r>
            <a:endParaRPr lang="en-US" altLang="en-US" sz="2400" b="1" dirty="0">
              <a:solidFill>
                <a:srgbClr val="C00000"/>
              </a:solidFill>
              <a:latin typeface="Times New Roman" panose="02020603050405020304" pitchFamily="18" charset="0"/>
              <a:ea typeface="宋体" panose="02010600030101010101" pitchFamily="2" charset="-122"/>
            </a:endParaRPr>
          </a:p>
        </p:txBody>
      </p:sp>
      <p:sp>
        <p:nvSpPr>
          <p:cNvPr id="20" name="矩形 19"/>
          <p:cNvSpPr/>
          <p:nvPr/>
        </p:nvSpPr>
        <p:spPr>
          <a:xfrm>
            <a:off x="7430135" y="4868545"/>
            <a:ext cx="4765040" cy="1488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Landau levels</a:t>
            </a: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Symmetry Gauge</a:t>
            </a:r>
          </a:p>
        </p:txBody>
      </p:sp>
      <p:graphicFrame>
        <p:nvGraphicFramePr>
          <p:cNvPr id="3" name="对象 2">
            <a:hlinkClick r:id="" action="ppaction://ole?verb=0"/>
          </p:cNvPr>
          <p:cNvGraphicFramePr>
            <a:graphicFrameLocks noChangeAspect="1"/>
          </p:cNvGraphicFramePr>
          <p:nvPr/>
        </p:nvGraphicFramePr>
        <p:xfrm>
          <a:off x="2220595" y="2109470"/>
          <a:ext cx="7751445" cy="3175000"/>
        </p:xfrm>
        <a:graphic>
          <a:graphicData uri="http://schemas.openxmlformats.org/presentationml/2006/ole">
            <mc:AlternateContent xmlns:mc="http://schemas.openxmlformats.org/markup-compatibility/2006">
              <mc:Choice xmlns:v="urn:schemas-microsoft-com:vml" Requires="v">
                <p:oleObj r:id="rId4" imgW="4406900" imgH="1803400" progId="Equation.KSEE3">
                  <p:embed/>
                </p:oleObj>
              </mc:Choice>
              <mc:Fallback>
                <p:oleObj r:id="rId4" imgW="4406900" imgH="1803400" progId="Equation.KSEE3">
                  <p:embed/>
                  <p:pic>
                    <p:nvPicPr>
                      <p:cNvPr id="3" name="对象 2">
                        <a:hlinkClick r:id="" action="ppaction://ole?verb=0"/>
                      </p:cNvPr>
                      <p:cNvPicPr/>
                      <p:nvPr/>
                    </p:nvPicPr>
                    <p:blipFill>
                      <a:blip r:embed="rId5"/>
                      <a:stretch>
                        <a:fillRect/>
                      </a:stretch>
                    </p:blipFill>
                    <p:spPr>
                      <a:xfrm>
                        <a:off x="2220595" y="2109470"/>
                        <a:ext cx="7751445" cy="3175000"/>
                      </a:xfrm>
                      <a:prstGeom prst="rect">
                        <a:avLst/>
                      </a:prstGeom>
                    </p:spPr>
                  </p:pic>
                </p:oleObj>
              </mc:Fallback>
            </mc:AlternateContent>
          </a:graphicData>
        </a:graphic>
      </p:graphicFrame>
      <p:sp>
        <p:nvSpPr>
          <p:cNvPr id="11" name="文本框 10"/>
          <p:cNvSpPr txBox="1"/>
          <p:nvPr/>
        </p:nvSpPr>
        <p:spPr>
          <a:xfrm>
            <a:off x="1202690" y="1558925"/>
            <a:ext cx="10989310" cy="460375"/>
          </a:xfrm>
          <a:prstGeom prst="rect">
            <a:avLst/>
          </a:prstGeom>
          <a:noFill/>
          <a:ln w="9525">
            <a:noFill/>
          </a:ln>
        </p:spPr>
        <p:txBody>
          <a:bodyPr wrap="square" anchor="t">
            <a:spAutoFit/>
          </a:bodyPr>
          <a:lstStyle/>
          <a:p>
            <a:pPr marL="266700" indent="-266700" algn="l"/>
            <a:r>
              <a:rPr lang="zh-CN" altLang="en-US" sz="2400" b="1">
                <a:solidFill>
                  <a:srgbClr val="C00000"/>
                </a:solidFill>
                <a:latin typeface="Times New Roman" panose="02020603050405020304" pitchFamily="18" charset="0"/>
                <a:ea typeface="宋体" panose="02010600030101010101" pitchFamily="2" charset="-122"/>
              </a:rPr>
              <a:t>Now let's solve for the wave function</a:t>
            </a:r>
          </a:p>
        </p:txBody>
      </p:sp>
      <p:sp>
        <p:nvSpPr>
          <p:cNvPr id="6" name="文本框 5"/>
          <p:cNvSpPr txBox="1"/>
          <p:nvPr/>
        </p:nvSpPr>
        <p:spPr>
          <a:xfrm>
            <a:off x="361950" y="5526405"/>
            <a:ext cx="11468100" cy="829945"/>
          </a:xfrm>
          <a:prstGeom prst="rect">
            <a:avLst/>
          </a:prstGeom>
          <a:noFill/>
          <a:ln w="9525">
            <a:noFill/>
          </a:ln>
        </p:spPr>
        <p:txBody>
          <a:bodyPr wrap="square" anchor="t">
            <a:spAutoFit/>
          </a:bodyPr>
          <a:lstStyle/>
          <a:p>
            <a:pPr marL="266700" indent="-266700" algn="l"/>
            <a:r>
              <a:rPr lang="en-US" altLang="en-US" sz="2400" b="1" dirty="0">
                <a:solidFill>
                  <a:srgbClr val="C00000"/>
                </a:solidFill>
                <a:latin typeface="Times New Roman" panose="02020603050405020304" pitchFamily="18" charset="0"/>
                <a:ea typeface="宋体" panose="02010600030101010101" pitchFamily="2" charset="-122"/>
                <a:sym typeface="+mn-ea"/>
              </a:rPr>
              <a:t>    Symmetry Gauge is much more important in FQHE and </a:t>
            </a:r>
            <a:r>
              <a:rPr lang="en-US" altLang="en-US" sz="2400" b="1" dirty="0" err="1">
                <a:solidFill>
                  <a:srgbClr val="C00000"/>
                </a:solidFill>
                <a:latin typeface="Times New Roman" panose="02020603050405020304" pitchFamily="18" charset="0"/>
                <a:ea typeface="宋体" panose="02010600030101010101" pitchFamily="2" charset="-122"/>
                <a:sym typeface="+mn-ea"/>
              </a:rPr>
              <a:t>Bosonization</a:t>
            </a:r>
            <a:r>
              <a:rPr lang="en-US" altLang="en-US" sz="2400" b="1" dirty="0">
                <a:solidFill>
                  <a:srgbClr val="C00000"/>
                </a:solidFill>
                <a:latin typeface="Times New Roman" panose="02020603050405020304" pitchFamily="18" charset="0"/>
                <a:ea typeface="宋体" panose="02010600030101010101" pitchFamily="2" charset="-122"/>
                <a:sym typeface="+mn-ea"/>
              </a:rPr>
              <a:t>, here, let's just start to get familiar with it and I would introduce it in </a:t>
            </a:r>
            <a:r>
              <a:rPr lang="en-US" altLang="en-US" sz="2400" b="1" dirty="0" err="1">
                <a:solidFill>
                  <a:srgbClr val="C00000"/>
                </a:solidFill>
                <a:latin typeface="Times New Roman" panose="02020603050405020304" pitchFamily="18" charset="0"/>
                <a:ea typeface="宋体" panose="02010600030101010101" pitchFamily="2" charset="-122"/>
                <a:sym typeface="+mn-ea"/>
              </a:rPr>
              <a:t>Bosonization</a:t>
            </a:r>
            <a:r>
              <a:rPr lang="en-US" altLang="en-US" sz="2400" b="1" dirty="0">
                <a:solidFill>
                  <a:srgbClr val="C00000"/>
                </a:solidFill>
                <a:latin typeface="Times New Roman" panose="02020603050405020304" pitchFamily="18" charset="0"/>
                <a:ea typeface="宋体" panose="02010600030101010101" pitchFamily="2" charset="-122"/>
                <a:sym typeface="+mn-ea"/>
              </a:rPr>
              <a:t>.</a:t>
            </a:r>
            <a:endParaRPr lang="en-US" altLang="en-US" sz="2400" b="1" dirty="0">
              <a:solidFill>
                <a:srgbClr val="C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Landau levels</a:t>
            </a:r>
          </a:p>
        </p:txBody>
      </p:sp>
      <p:sp>
        <p:nvSpPr>
          <p:cNvPr id="6" name="文本框 5"/>
          <p:cNvSpPr txBox="1"/>
          <p:nvPr/>
        </p:nvSpPr>
        <p:spPr>
          <a:xfrm>
            <a:off x="283845" y="1965325"/>
            <a:ext cx="11624945" cy="4892675"/>
          </a:xfrm>
          <a:prstGeom prst="rect">
            <a:avLst/>
          </a:prstGeom>
          <a:noFill/>
          <a:ln w="9525">
            <a:noFill/>
          </a:ln>
        </p:spPr>
        <p:txBody>
          <a:bodyPr wrap="square" anchor="t">
            <a:spAutoFit/>
          </a:bodyPr>
          <a:lstStyle/>
          <a:p>
            <a:pPr marL="266700" indent="-266700"/>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Points:</a:t>
            </a:r>
          </a:p>
          <a:p>
            <a:pPr marL="266700" indent="-266700"/>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1. </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Each of the Landau levels has the same degeneracy, which is equal to the number of magnetic flux of the system.</a:t>
            </a:r>
          </a:p>
          <a:p>
            <a:pPr marL="266700" indent="-266700"/>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2. </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So far, the discussion has not included electric fields, only magnetic fields, so there is no Hall effect.</a:t>
            </a:r>
          </a:p>
          <a:p>
            <a:pPr marL="266700" indent="-266700"/>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In the absence of an electric field, there is no current in the system.</a:t>
            </a:r>
          </a:p>
          <a:p>
            <a:pPr marL="266700" indent="-266700"/>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Although there is a plane wave in the x direction, there is no current in the x direction, because the current depends on the velocity, but the velocity of the electrons in the system is not proportional to the canonical momentum</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endPar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The group velocity of a wave，</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v=</a:t>
            </a:r>
            <a:r>
              <a:rPr lang="en-US" altLang="zh-CN" sz="24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dE</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ħdk</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in </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Landau levels</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t</a:t>
            </a:r>
            <a:r>
              <a:rPr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he energy is independent of k</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therefore v=0</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p>
          <a:p>
            <a:pPr marL="266700" indent="-266700"/>
            <a:endPar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endPar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Landau levels</a:t>
            </a:r>
          </a:p>
        </p:txBody>
      </p:sp>
      <p:sp>
        <p:nvSpPr>
          <p:cNvPr id="6" name="文本框 5"/>
          <p:cNvSpPr txBox="1"/>
          <p:nvPr/>
        </p:nvSpPr>
        <p:spPr>
          <a:xfrm>
            <a:off x="283845" y="1876425"/>
            <a:ext cx="11624945" cy="4154984"/>
          </a:xfrm>
          <a:prstGeom prst="rect">
            <a:avLst/>
          </a:prstGeom>
          <a:noFill/>
          <a:ln w="9525">
            <a:noFill/>
          </a:ln>
        </p:spPr>
        <p:txBody>
          <a:bodyPr wrap="square" anchor="t">
            <a:spAutoFit/>
          </a:bodyPr>
          <a:lstStyle/>
          <a:p>
            <a:pPr marL="266700" indent="-266700"/>
            <a:endPar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Landau level interval ħω</a:t>
            </a:r>
            <a:r>
              <a:rPr lang="en-US" altLang="zh-CN" sz="2400" b="1" baseline="-25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c</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and degeneracy is proportional to the magnetic field strength B. So, in a strong magnetic field, the landau levels are spaced far apart, and each landau level can hold a lot of electrons. This is important for understanding the Quantum Hall effect</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p>
          <a:p>
            <a:pPr marL="266700" indent="-266700"/>
            <a:endPar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I</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n the above discussion, we ignored the electronic degrees of freedom, in fact, every landau level is divided into two spin up and spin down two energy levels, energy difference is the zeeman can μ</a:t>
            </a:r>
            <a:r>
              <a:rPr lang="en-US" altLang="zh-CN" sz="2400" b="1" baseline="-25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B</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gB</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D</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ue to zeeman is proportional to the magnetic field intensity, so under the strong magnetic field, </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we </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can omit the spin degree of freedom, here only consider a spin state</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Experimental verification of integer quantum Hall effect</a:t>
            </a:r>
          </a:p>
        </p:txBody>
      </p:sp>
      <p:sp>
        <p:nvSpPr>
          <p:cNvPr id="9" name="文本框 8"/>
          <p:cNvSpPr txBox="1"/>
          <p:nvPr/>
        </p:nvSpPr>
        <p:spPr>
          <a:xfrm>
            <a:off x="1099820" y="1840230"/>
            <a:ext cx="9992995" cy="1906905"/>
          </a:xfrm>
          <a:prstGeom prst="rect">
            <a:avLst/>
          </a:prstGeom>
          <a:noFill/>
          <a:ln w="9525">
            <a:noFill/>
          </a:ln>
        </p:spPr>
        <p:txBody>
          <a:bodyPr wrap="square" anchor="t">
            <a:spAutoFit/>
          </a:bodyPr>
          <a:lstStyle/>
          <a:p>
            <a:pPr marL="266700" indent="-266700"/>
            <a:r>
              <a:rPr lang="en-US" altLang="en-US" sz="2000" b="1" i="1" dirty="0">
                <a:solidFill>
                  <a:srgbClr val="C00000"/>
                </a:solidFill>
                <a:latin typeface="Times New Roman" panose="02020603050405020304" pitchFamily="18" charset="0"/>
                <a:ea typeface="宋体" panose="02010600030101010101" pitchFamily="2" charset="-122"/>
                <a:sym typeface="+mn-ea"/>
              </a:rPr>
              <a:t>    </a:t>
            </a:r>
            <a:r>
              <a:rPr lang="en-US" altLang="en-US" sz="2000" b="1" i="1" dirty="0" err="1">
                <a:solidFill>
                  <a:srgbClr val="C00000"/>
                </a:solidFill>
                <a:latin typeface="Times New Roman" panose="02020603050405020304" pitchFamily="18" charset="0"/>
                <a:ea typeface="宋体" panose="02010600030101010101" pitchFamily="2" charset="-122"/>
                <a:sym typeface="+mn-ea"/>
              </a:rPr>
              <a:t>K.von.Klitzing</a:t>
            </a:r>
            <a:r>
              <a:rPr lang="en-US" altLang="en-US" sz="2000" b="1" i="1" dirty="0">
                <a:solidFill>
                  <a:srgbClr val="C00000"/>
                </a:solidFill>
                <a:latin typeface="Times New Roman" panose="02020603050405020304" pitchFamily="18" charset="0"/>
                <a:ea typeface="宋体" panose="02010600030101010101" pitchFamily="2" charset="-122"/>
                <a:sym typeface="+mn-ea"/>
              </a:rPr>
              <a:t> et </a:t>
            </a:r>
            <a:r>
              <a:rPr lang="en-US" altLang="en-US" sz="2000" b="1" i="1" dirty="0" err="1">
                <a:solidFill>
                  <a:srgbClr val="C00000"/>
                </a:solidFill>
                <a:latin typeface="Times New Roman" panose="02020603050405020304" pitchFamily="18" charset="0"/>
                <a:ea typeface="宋体" panose="02010600030101010101" pitchFamily="2" charset="-122"/>
                <a:sym typeface="+mn-ea"/>
              </a:rPr>
              <a:t>al.,Phys</a:t>
            </a:r>
            <a:r>
              <a:rPr lang="en-US" altLang="en-US" sz="2000" b="1" i="1" dirty="0">
                <a:solidFill>
                  <a:srgbClr val="C00000"/>
                </a:solidFill>
                <a:latin typeface="Times New Roman" panose="02020603050405020304" pitchFamily="18" charset="0"/>
                <a:ea typeface="宋体" panose="02010600030101010101" pitchFamily="2" charset="-122"/>
                <a:sym typeface="+mn-ea"/>
              </a:rPr>
              <a:t>. Rev. Lett. 45, 494 (1980)</a:t>
            </a:r>
            <a:r>
              <a:rPr lang="en-US" altLang="en-US" sz="2000" b="1" dirty="0">
                <a:solidFill>
                  <a:srgbClr val="C00000"/>
                </a:solidFill>
                <a:latin typeface="Times New Roman" panose="02020603050405020304" pitchFamily="18" charset="0"/>
                <a:ea typeface="宋体" panose="02010600030101010101" pitchFamily="2" charset="-122"/>
              </a:rPr>
              <a:t> </a:t>
            </a:r>
            <a:r>
              <a:rPr sz="2000" b="1" dirty="0">
                <a:solidFill>
                  <a:srgbClr val="C00000"/>
                </a:solidFill>
                <a:latin typeface="Times New Roman" panose="02020603050405020304" pitchFamily="18" charset="0"/>
                <a:ea typeface="宋体" panose="02010600030101010101" pitchFamily="2" charset="-122"/>
              </a:rPr>
              <a:t>Add a magnetic field (15T) in the vertical direction of the Si-MOS N-inverse layer and an electric field in the parallel direction. By constantly changing the gate voltage (equal to changing the electron concentration), measure the hall current that the structure layer is perpendicular to the direction of the electric field and magnetic field</a:t>
            </a:r>
          </a:p>
          <a:p>
            <a:pPr marL="266700" indent="-266700"/>
            <a:endParaRPr lang="en-US" b="1" dirty="0">
              <a:solidFill>
                <a:srgbClr val="C00000"/>
              </a:solidFill>
              <a:latin typeface="Times New Roman" panose="02020603050405020304" pitchFamily="18" charset="0"/>
              <a:ea typeface="宋体" panose="02010600030101010101" pitchFamily="2" charset="-122"/>
            </a:endParaRPr>
          </a:p>
        </p:txBody>
      </p:sp>
      <p:pic>
        <p:nvPicPr>
          <p:cNvPr id="10" name="图片 9"/>
          <p:cNvPicPr>
            <a:picLocks noChangeAspect="1"/>
          </p:cNvPicPr>
          <p:nvPr/>
        </p:nvPicPr>
        <p:blipFill>
          <a:blip r:embed="rId4"/>
          <a:stretch>
            <a:fillRect/>
          </a:stretch>
        </p:blipFill>
        <p:spPr>
          <a:xfrm>
            <a:off x="1678940" y="3671570"/>
            <a:ext cx="4133215" cy="2481580"/>
          </a:xfrm>
          <a:prstGeom prst="rect">
            <a:avLst/>
          </a:prstGeom>
        </p:spPr>
      </p:pic>
      <p:pic>
        <p:nvPicPr>
          <p:cNvPr id="11" name="图片 10"/>
          <p:cNvPicPr>
            <a:picLocks noChangeAspect="1"/>
          </p:cNvPicPr>
          <p:nvPr/>
        </p:nvPicPr>
        <p:blipFill>
          <a:blip r:embed="rId5"/>
          <a:stretch>
            <a:fillRect/>
          </a:stretch>
        </p:blipFill>
        <p:spPr>
          <a:xfrm>
            <a:off x="6553200" y="3536950"/>
            <a:ext cx="3645535" cy="26149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Experimental verification of integer quantum Hall effect</a:t>
            </a:r>
          </a:p>
        </p:txBody>
      </p:sp>
      <p:pic>
        <p:nvPicPr>
          <p:cNvPr id="3" name="图片 2"/>
          <p:cNvPicPr>
            <a:picLocks noChangeAspect="1"/>
          </p:cNvPicPr>
          <p:nvPr/>
        </p:nvPicPr>
        <p:blipFill>
          <a:blip r:embed="rId4"/>
          <a:stretch>
            <a:fillRect/>
          </a:stretch>
        </p:blipFill>
        <p:spPr>
          <a:xfrm>
            <a:off x="226695" y="2159000"/>
            <a:ext cx="5613400" cy="4025900"/>
          </a:xfrm>
          <a:prstGeom prst="rect">
            <a:avLst/>
          </a:prstGeom>
        </p:spPr>
      </p:pic>
      <p:sp>
        <p:nvSpPr>
          <p:cNvPr id="6" name="文本框 5"/>
          <p:cNvSpPr txBox="1"/>
          <p:nvPr/>
        </p:nvSpPr>
        <p:spPr>
          <a:xfrm>
            <a:off x="6163945" y="1772285"/>
            <a:ext cx="5783580" cy="1322070"/>
          </a:xfrm>
          <a:prstGeom prst="rect">
            <a:avLst/>
          </a:prstGeom>
          <a:noFill/>
          <a:ln w="9525">
            <a:noFill/>
          </a:ln>
        </p:spPr>
        <p:txBody>
          <a:bodyPr wrap="square" anchor="t">
            <a:spAutoFit/>
          </a:bodyPr>
          <a:lstStyle/>
          <a:p>
            <a:pPr marL="266700" indent="-266700"/>
            <a:r>
              <a:rPr lang="en-US" altLang="en-US" sz="2000" b="1">
                <a:solidFill>
                  <a:srgbClr val="C00000"/>
                </a:solidFill>
                <a:latin typeface="Times New Roman" panose="02020603050405020304" pitchFamily="18" charset="0"/>
                <a:ea typeface="宋体" panose="02010600030101010101" pitchFamily="2" charset="-122"/>
              </a:rPr>
              <a:t>the Hall resistivity ρxy sits on a plateau for a range of magnetic field, before jumping suddenly to the next plateau. On these plateau, the resistivity takes the value</a:t>
            </a:r>
          </a:p>
        </p:txBody>
      </p:sp>
      <p:pic>
        <p:nvPicPr>
          <p:cNvPr id="8" name="图片 7"/>
          <p:cNvPicPr>
            <a:picLocks noChangeAspect="1"/>
          </p:cNvPicPr>
          <p:nvPr/>
        </p:nvPicPr>
        <p:blipFill>
          <a:blip r:embed="rId5"/>
          <a:stretch>
            <a:fillRect/>
          </a:stretch>
        </p:blipFill>
        <p:spPr>
          <a:xfrm>
            <a:off x="7313295" y="3234690"/>
            <a:ext cx="2330450" cy="844550"/>
          </a:xfrm>
          <a:prstGeom prst="rect">
            <a:avLst/>
          </a:prstGeom>
        </p:spPr>
      </p:pic>
      <p:sp>
        <p:nvSpPr>
          <p:cNvPr id="9" name="文本框 8"/>
          <p:cNvSpPr txBox="1"/>
          <p:nvPr/>
        </p:nvSpPr>
        <p:spPr>
          <a:xfrm>
            <a:off x="5416550" y="4079240"/>
            <a:ext cx="6703060" cy="255333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The value of </a:t>
            </a:r>
            <a:r>
              <a:rPr lang="en-US" altLang="en-US" sz="2000" b="1" dirty="0" err="1">
                <a:solidFill>
                  <a:srgbClr val="C00000"/>
                </a:solidFill>
                <a:latin typeface="Times New Roman" panose="02020603050405020304" pitchFamily="18" charset="0"/>
                <a:ea typeface="宋体" panose="02010600030101010101" pitchFamily="2" charset="-122"/>
              </a:rPr>
              <a:t>ν</a:t>
            </a:r>
            <a:r>
              <a:rPr lang="en-US" altLang="en-US" sz="2000" b="1" dirty="0">
                <a:solidFill>
                  <a:srgbClr val="C00000"/>
                </a:solidFill>
                <a:latin typeface="Times New Roman" panose="02020603050405020304" pitchFamily="18" charset="0"/>
                <a:ea typeface="宋体" panose="02010600030101010101" pitchFamily="2" charset="-122"/>
              </a:rPr>
              <a:t> is measured to be an integer to an extraordinary accuracy — something like one part in 10</a:t>
            </a:r>
            <a:r>
              <a:rPr lang="en-US" altLang="en-US" sz="2000" b="1" baseline="30000" dirty="0">
                <a:solidFill>
                  <a:srgbClr val="C00000"/>
                </a:solidFill>
                <a:latin typeface="Times New Roman" panose="02020603050405020304" pitchFamily="18" charset="0"/>
                <a:ea typeface="宋体" panose="02010600030101010101" pitchFamily="2" charset="-122"/>
              </a:rPr>
              <a:t>9</a:t>
            </a:r>
            <a:r>
              <a:rPr lang="en-US" altLang="en-US" sz="2000" b="1" dirty="0">
                <a:solidFill>
                  <a:srgbClr val="C00000"/>
                </a:solidFill>
                <a:latin typeface="Times New Roman" panose="02020603050405020304" pitchFamily="18" charset="0"/>
                <a:ea typeface="宋体" panose="02010600030101010101" pitchFamily="2" charset="-122"/>
              </a:rPr>
              <a:t>. The quantity </a:t>
            </a:r>
            <a:r>
              <a:rPr lang="en-US" altLang="en-US" sz="2000" b="1" dirty="0" err="1">
                <a:solidFill>
                  <a:srgbClr val="C00000"/>
                </a:solidFill>
                <a:latin typeface="Calibri" panose="020F0502020204030204" charset="0"/>
                <a:ea typeface="宋体" panose="02010600030101010101" pitchFamily="2" charset="-122"/>
                <a:cs typeface="Calibri" panose="020F0502020204030204" charset="0"/>
              </a:rPr>
              <a:t>ħ</a:t>
            </a:r>
            <a:r>
              <a:rPr lang="en-US" altLang="en-US" sz="2000" b="1" dirty="0">
                <a:solidFill>
                  <a:srgbClr val="C00000"/>
                </a:solidFill>
                <a:latin typeface="Times New Roman" panose="02020603050405020304" pitchFamily="18" charset="0"/>
                <a:ea typeface="宋体" panose="02010600030101010101" pitchFamily="2" charset="-122"/>
              </a:rPr>
              <a:t>/e</a:t>
            </a:r>
            <a:r>
              <a:rPr lang="en-US" altLang="en-US" sz="2000" b="1" baseline="30000" dirty="0">
                <a:solidFill>
                  <a:srgbClr val="C00000"/>
                </a:solidFill>
                <a:latin typeface="Times New Roman" panose="02020603050405020304" pitchFamily="18" charset="0"/>
                <a:ea typeface="宋体" panose="02010600030101010101" pitchFamily="2" charset="-122"/>
              </a:rPr>
              <a:t>2</a:t>
            </a:r>
            <a:r>
              <a:rPr lang="en-US" altLang="en-US" sz="2000" b="1" dirty="0">
                <a:solidFill>
                  <a:srgbClr val="C00000"/>
                </a:solidFill>
                <a:latin typeface="Times New Roman" panose="02020603050405020304" pitchFamily="18" charset="0"/>
                <a:ea typeface="宋体" panose="02010600030101010101" pitchFamily="2" charset="-122"/>
              </a:rPr>
              <a:t> is called the quantum of resistivity (with e, the electron charge). It is now used as the standard for measuring of resistivity. Moreover, the integer quantum Hall effect is now used as the basis for measuring the ratio of fundamental constants </a:t>
            </a:r>
            <a:r>
              <a:rPr lang="en-US" altLang="en-US" sz="2000" b="1" dirty="0" err="1">
                <a:solidFill>
                  <a:srgbClr val="C00000"/>
                </a:solidFill>
                <a:latin typeface="Calibri" panose="020F0502020204030204" charset="0"/>
                <a:ea typeface="宋体" panose="02010600030101010101" pitchFamily="2" charset="-122"/>
                <a:cs typeface="Calibri" panose="020F0502020204030204" charset="0"/>
              </a:rPr>
              <a:t>ħ</a:t>
            </a:r>
            <a:r>
              <a:rPr lang="en-US" altLang="en-US" sz="2000" b="1" dirty="0">
                <a:solidFill>
                  <a:srgbClr val="C00000"/>
                </a:solidFill>
                <a:latin typeface="Times New Roman" panose="02020603050405020304" pitchFamily="18" charset="0"/>
                <a:ea typeface="宋体" panose="02010600030101010101" pitchFamily="2" charset="-122"/>
              </a:rPr>
              <a:t>/e</a:t>
            </a:r>
            <a:r>
              <a:rPr lang="en-US" altLang="en-US" sz="2000" b="1" baseline="30000" dirty="0">
                <a:solidFill>
                  <a:srgbClr val="C00000"/>
                </a:solidFill>
                <a:latin typeface="Times New Roman" panose="02020603050405020304" pitchFamily="18" charset="0"/>
                <a:ea typeface="宋体" panose="02010600030101010101" pitchFamily="2" charset="-122"/>
              </a:rPr>
              <a:t>2</a:t>
            </a:r>
            <a:endParaRPr lang="en-US" altLang="en-US" sz="2000" b="1" dirty="0">
              <a:solidFill>
                <a:srgbClr val="C00000"/>
              </a:solidFill>
              <a:latin typeface="Times New Roman" panose="02020603050405020304" pitchFamily="18" charset="0"/>
              <a:ea typeface="宋体" panose="02010600030101010101" pitchFamily="2" charset="-122"/>
            </a:endParaRPr>
          </a:p>
          <a:p>
            <a:pPr marL="266700" indent="-266700"/>
            <a:r>
              <a:rPr lang="en-US" altLang="en-US" sz="2000" b="1" dirty="0">
                <a:solidFill>
                  <a:srgbClr val="C00000"/>
                </a:solidFill>
                <a:latin typeface="Times New Roman" panose="02020603050405020304" pitchFamily="18" charset="0"/>
                <a:ea typeface="宋体" panose="02010600030101010101" pitchFamily="2" charset="-122"/>
              </a:rPr>
              <a:t>sometimes referred to as the von Klitzing constant.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Edge states</a:t>
            </a:r>
          </a:p>
        </p:txBody>
      </p:sp>
      <p:pic>
        <p:nvPicPr>
          <p:cNvPr id="3" name="图片 2"/>
          <p:cNvPicPr>
            <a:picLocks noChangeAspect="1"/>
          </p:cNvPicPr>
          <p:nvPr/>
        </p:nvPicPr>
        <p:blipFill>
          <a:blip r:embed="rId4"/>
          <a:stretch>
            <a:fillRect/>
          </a:stretch>
        </p:blipFill>
        <p:spPr>
          <a:xfrm>
            <a:off x="882650" y="1741805"/>
            <a:ext cx="4497705" cy="4614545"/>
          </a:xfrm>
          <a:prstGeom prst="rect">
            <a:avLst/>
          </a:prstGeom>
        </p:spPr>
      </p:pic>
      <p:pic>
        <p:nvPicPr>
          <p:cNvPr id="8" name="图片 7"/>
          <p:cNvPicPr>
            <a:picLocks noChangeAspect="1"/>
          </p:cNvPicPr>
          <p:nvPr/>
        </p:nvPicPr>
        <p:blipFill>
          <a:blip r:embed="rId5"/>
          <a:stretch>
            <a:fillRect/>
          </a:stretch>
        </p:blipFill>
        <p:spPr>
          <a:xfrm>
            <a:off x="5879465" y="1677670"/>
            <a:ext cx="4740275" cy="2374265"/>
          </a:xfrm>
          <a:prstGeom prst="rect">
            <a:avLst/>
          </a:prstGeom>
        </p:spPr>
      </p:pic>
      <p:cxnSp>
        <p:nvCxnSpPr>
          <p:cNvPr id="6" name="直接连接符 5"/>
          <p:cNvCxnSpPr/>
          <p:nvPr/>
        </p:nvCxnSpPr>
        <p:spPr>
          <a:xfrm flipV="1">
            <a:off x="5996940" y="2954655"/>
            <a:ext cx="5210810" cy="215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502275" y="4472305"/>
            <a:ext cx="6071870" cy="193802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Consider an actual mesoscopic system in which the potential is constrained in the y direction, </a:t>
            </a:r>
            <a:r>
              <a:rPr lang="zh-CN" altLang="en-US" sz="2000" b="1" dirty="0">
                <a:solidFill>
                  <a:srgbClr val="C00000"/>
                </a:solidFill>
                <a:latin typeface="Times New Roman" panose="02020603050405020304" pitchFamily="18" charset="0"/>
                <a:ea typeface="宋体" panose="02010600030101010101" pitchFamily="2" charset="-122"/>
              </a:rPr>
              <a:t>So the Landau energy level is still separated </a:t>
            </a:r>
            <a:r>
              <a:rPr lang="zh-CN" altLang="en-US" sz="2000" b="1" dirty="0">
                <a:solidFill>
                  <a:srgbClr val="C00000"/>
                </a:solidFill>
                <a:latin typeface="Times New Roman" panose="02020603050405020304" pitchFamily="18" charset="0"/>
                <a:ea typeface="宋体" panose="02010600030101010101" pitchFamily="2" charset="-122"/>
                <a:sym typeface="+mn-ea"/>
              </a:rPr>
              <a:t> in </a:t>
            </a:r>
            <a:r>
              <a:rPr lang="en-US" altLang="zh-CN" sz="2000" b="1" dirty="0">
                <a:solidFill>
                  <a:srgbClr val="C00000"/>
                </a:solidFill>
                <a:latin typeface="Times New Roman" panose="02020603050405020304" pitchFamily="18" charset="0"/>
                <a:ea typeface="宋体" panose="02010600030101010101" pitchFamily="2" charset="-122"/>
                <a:sym typeface="+mn-ea"/>
              </a:rPr>
              <a:t>bulk states</a:t>
            </a:r>
            <a:r>
              <a:rPr lang="zh-CN" altLang="en-US" sz="2000" b="1" dirty="0">
                <a:solidFill>
                  <a:srgbClr val="C00000"/>
                </a:solidFill>
                <a:latin typeface="Times New Roman" panose="02020603050405020304" pitchFamily="18" charset="0"/>
                <a:ea typeface="宋体" panose="02010600030101010101" pitchFamily="2" charset="-122"/>
              </a:rPr>
              <a:t> and has a </a:t>
            </a:r>
            <a:r>
              <a:rPr lang="en-US" altLang="zh-CN" sz="2000" b="1" dirty="0">
                <a:solidFill>
                  <a:srgbClr val="C00000"/>
                </a:solidFill>
                <a:latin typeface="Times New Roman" panose="02020603050405020304" pitchFamily="18" charset="0"/>
                <a:ea typeface="宋体" panose="02010600030101010101" pitchFamily="2" charset="-122"/>
              </a:rPr>
              <a:t>energy </a:t>
            </a:r>
            <a:r>
              <a:rPr lang="zh-CN" altLang="en-US" sz="2000" b="1" dirty="0">
                <a:solidFill>
                  <a:srgbClr val="C00000"/>
                </a:solidFill>
                <a:latin typeface="Times New Roman" panose="02020603050405020304" pitchFamily="18" charset="0"/>
                <a:ea typeface="宋体" panose="02010600030101010101" pitchFamily="2" charset="-122"/>
              </a:rPr>
              <a:t>gap</a:t>
            </a:r>
            <a:r>
              <a:rPr lang="en-US" altLang="en-US" sz="2000" b="1" dirty="0">
                <a:solidFill>
                  <a:srgbClr val="C00000"/>
                </a:solidFill>
                <a:latin typeface="Times New Roman" panose="02020603050405020304" pitchFamily="18" charset="0"/>
                <a:ea typeface="宋体" panose="02010600030101010101" pitchFamily="2" charset="-122"/>
              </a:rPr>
              <a:t>, whereas at the edges, the landau level will change, the edge state energy levels are continuous.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837565" y="243840"/>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Classical Hall effect</a:t>
            </a:r>
          </a:p>
        </p:txBody>
      </p:sp>
      <p:sp>
        <p:nvSpPr>
          <p:cNvPr id="9" name="文本框 8"/>
          <p:cNvSpPr txBox="1"/>
          <p:nvPr/>
        </p:nvSpPr>
        <p:spPr>
          <a:xfrm>
            <a:off x="497205" y="1206500"/>
            <a:ext cx="10570210" cy="460375"/>
          </a:xfrm>
          <a:prstGeom prst="rect">
            <a:avLst/>
          </a:prstGeom>
          <a:noFill/>
          <a:ln w="9525">
            <a:noFill/>
          </a:ln>
        </p:spPr>
        <p:txBody>
          <a:bodyPr wrap="square" anchor="t">
            <a:spAutoFit/>
          </a:bodyPr>
          <a:lstStyle/>
          <a:p>
            <a:pPr marL="266700" indent="-266700" algn="ctr"/>
            <a:r>
              <a:rPr lang="zh-CN" altLang="en-US" sz="2400" b="1" dirty="0">
                <a:solidFill>
                  <a:srgbClr val="C00000"/>
                </a:solidFill>
                <a:latin typeface="Times New Roman" panose="02020603050405020304" pitchFamily="18" charset="0"/>
                <a:ea typeface="宋体" panose="02010600030101010101" pitchFamily="2" charset="-122"/>
              </a:rPr>
              <a:t>Ohm's law </a:t>
            </a:r>
            <a:r>
              <a:rPr lang="en-US" altLang="zh-CN" sz="2400" b="1" dirty="0">
                <a:solidFill>
                  <a:srgbClr val="C00000"/>
                </a:solidFill>
                <a:latin typeface="Times New Roman" panose="02020603050405020304" pitchFamily="18" charset="0"/>
                <a:ea typeface="宋体" panose="02010600030101010101" pitchFamily="2" charset="-122"/>
              </a:rPr>
              <a:t>and </a:t>
            </a:r>
            <a:r>
              <a:rPr lang="en-US" altLang="zh-CN" sz="2400" b="1" dirty="0" err="1">
                <a:solidFill>
                  <a:srgbClr val="C00000"/>
                </a:solidFill>
                <a:latin typeface="Times New Roman" panose="02020603050405020304" pitchFamily="18" charset="0"/>
                <a:ea typeface="宋体" panose="02010600030101010101" pitchFamily="2" charset="-122"/>
              </a:rPr>
              <a:t>Drude</a:t>
            </a:r>
            <a:r>
              <a:rPr lang="en-US" altLang="zh-CN" sz="2400" b="1" dirty="0">
                <a:solidFill>
                  <a:srgbClr val="C00000"/>
                </a:solidFill>
                <a:latin typeface="Times New Roman" panose="02020603050405020304" pitchFamily="18" charset="0"/>
                <a:ea typeface="宋体" panose="02010600030101010101" pitchFamily="2" charset="-122"/>
              </a:rPr>
              <a:t> model (With external E and without B)</a:t>
            </a:r>
          </a:p>
        </p:txBody>
      </p:sp>
      <p:graphicFrame>
        <p:nvGraphicFramePr>
          <p:cNvPr id="10" name="对象 9">
            <a:hlinkClick r:id="" action="ppaction://ole?verb=0"/>
          </p:cNvPr>
          <p:cNvGraphicFramePr>
            <a:graphicFrameLocks noChangeAspect="1"/>
          </p:cNvGraphicFramePr>
          <p:nvPr/>
        </p:nvGraphicFramePr>
        <p:xfrm>
          <a:off x="1715135" y="1742440"/>
          <a:ext cx="4316095" cy="4690110"/>
        </p:xfrm>
        <a:graphic>
          <a:graphicData uri="http://schemas.openxmlformats.org/presentationml/2006/ole">
            <mc:AlternateContent xmlns:mc="http://schemas.openxmlformats.org/markup-compatibility/2006">
              <mc:Choice xmlns:v="urn:schemas-microsoft-com:vml" Requires="v">
                <p:oleObj r:id="rId4" imgW="1574800" imgH="2159000" progId="Equation.KSEE3">
                  <p:embed/>
                </p:oleObj>
              </mc:Choice>
              <mc:Fallback>
                <p:oleObj r:id="rId4" imgW="1574800" imgH="2159000" progId="Equation.KSEE3">
                  <p:embed/>
                  <p:pic>
                    <p:nvPicPr>
                      <p:cNvPr id="10" name="对象 9">
                        <a:hlinkClick r:id="" action="ppaction://ole?verb=0"/>
                      </p:cNvPr>
                      <p:cNvPicPr/>
                      <p:nvPr/>
                    </p:nvPicPr>
                    <p:blipFill>
                      <a:blip r:embed="rId5"/>
                      <a:stretch>
                        <a:fillRect/>
                      </a:stretch>
                    </p:blipFill>
                    <p:spPr>
                      <a:xfrm>
                        <a:off x="1715135" y="1742440"/>
                        <a:ext cx="4316095" cy="469011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181725" y="3189605"/>
          <a:ext cx="5751195" cy="823595"/>
        </p:xfrm>
        <a:graphic>
          <a:graphicData uri="http://schemas.openxmlformats.org/presentationml/2006/ole">
            <mc:AlternateContent xmlns:mc="http://schemas.openxmlformats.org/markup-compatibility/2006">
              <mc:Choice xmlns:v="urn:schemas-microsoft-com:vml" Requires="v">
                <p:oleObj r:id="rId6" imgW="3377565" imgH="482600" progId="Equation.KSEE3">
                  <p:embed/>
                </p:oleObj>
              </mc:Choice>
              <mc:Fallback>
                <p:oleObj r:id="rId6" imgW="3377565" imgH="482600" progId="Equation.KSEE3">
                  <p:embed/>
                  <p:pic>
                    <p:nvPicPr>
                      <p:cNvPr id="12" name="对象 11">
                        <a:hlinkClick r:id="" action="ppaction://ole?verb=0"/>
                      </p:cNvPr>
                      <p:cNvPicPr/>
                      <p:nvPr/>
                    </p:nvPicPr>
                    <p:blipFill>
                      <a:blip r:embed="rId7"/>
                      <a:stretch>
                        <a:fillRect/>
                      </a:stretch>
                    </p:blipFill>
                    <p:spPr>
                      <a:xfrm>
                        <a:off x="6181725" y="3189605"/>
                        <a:ext cx="5751195" cy="823595"/>
                      </a:xfrm>
                      <a:prstGeom prst="rect">
                        <a:avLst/>
                      </a:prstGeom>
                    </p:spPr>
                  </p:pic>
                </p:oleObj>
              </mc:Fallback>
            </mc:AlternateContent>
          </a:graphicData>
        </a:graphic>
      </p:graphicFrame>
      <p:sp>
        <p:nvSpPr>
          <p:cNvPr id="5" name="文本框 4"/>
          <p:cNvSpPr txBox="1"/>
          <p:nvPr/>
        </p:nvSpPr>
        <p:spPr>
          <a:xfrm>
            <a:off x="6181725" y="4889500"/>
            <a:ext cx="5384800" cy="101473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This equation is known as Ohm’s law: it tells us how the current flows in response to an electric field.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Edge states</a:t>
            </a:r>
          </a:p>
        </p:txBody>
      </p:sp>
      <p:pic>
        <p:nvPicPr>
          <p:cNvPr id="3" name="图片 2"/>
          <p:cNvPicPr>
            <a:picLocks noChangeAspect="1"/>
          </p:cNvPicPr>
          <p:nvPr/>
        </p:nvPicPr>
        <p:blipFill>
          <a:blip r:embed="rId4"/>
          <a:srcRect l="1680" t="48603" r="-3911" b="220"/>
          <a:stretch>
            <a:fillRect/>
          </a:stretch>
        </p:blipFill>
        <p:spPr>
          <a:xfrm>
            <a:off x="550545" y="1817370"/>
            <a:ext cx="4598035" cy="2361565"/>
          </a:xfrm>
          <a:prstGeom prst="rect">
            <a:avLst/>
          </a:prstGeom>
        </p:spPr>
      </p:pic>
      <p:sp>
        <p:nvSpPr>
          <p:cNvPr id="9" name="文本框 8"/>
          <p:cNvSpPr txBox="1"/>
          <p:nvPr/>
        </p:nvSpPr>
        <p:spPr>
          <a:xfrm>
            <a:off x="5148580" y="1970405"/>
            <a:ext cx="6373495" cy="4399915"/>
          </a:xfrm>
          <a:prstGeom prst="rect">
            <a:avLst/>
          </a:prstGeom>
          <a:noFill/>
          <a:ln w="9525">
            <a:noFill/>
          </a:ln>
        </p:spPr>
        <p:txBody>
          <a:bodyPr wrap="square" anchor="t">
            <a:spAutoFit/>
          </a:bodyPr>
          <a:lstStyle/>
          <a:p>
            <a:pPr marL="266700" indent="-266700"/>
            <a:r>
              <a:rPr lang="en-US" altLang="zh-CN" sz="2000" b="1" dirty="0">
                <a:solidFill>
                  <a:srgbClr val="C00000"/>
                </a:solidFill>
                <a:latin typeface="Times New Roman" panose="02020603050405020304" pitchFamily="18" charset="0"/>
                <a:ea typeface="宋体" panose="02010600030101010101" pitchFamily="2" charset="-122"/>
              </a:rPr>
              <a:t>    </a:t>
            </a:r>
            <a:r>
              <a:rPr lang="zh-CN" altLang="en-US" sz="2000" b="1" dirty="0">
                <a:solidFill>
                  <a:srgbClr val="C00000"/>
                </a:solidFill>
                <a:latin typeface="Times New Roman" panose="02020603050405020304" pitchFamily="18" charset="0"/>
                <a:ea typeface="宋体" panose="02010600030101010101" pitchFamily="2" charset="-122"/>
              </a:rPr>
              <a:t>Two dimensional electron gas model</a:t>
            </a:r>
            <a:r>
              <a:rPr lang="en-US" altLang="zh-CN" sz="2000" b="1" dirty="0">
                <a:solidFill>
                  <a:srgbClr val="C00000"/>
                </a:solidFill>
                <a:latin typeface="Times New Roman" panose="02020603050405020304" pitchFamily="18" charset="0"/>
                <a:ea typeface="宋体" panose="02010600030101010101" pitchFamily="2" charset="-122"/>
              </a:rPr>
              <a:t>+ strong magnetic field B+</a:t>
            </a:r>
            <a:r>
              <a:rPr lang="zh-CN" altLang="en-US" sz="2000" b="1" dirty="0">
                <a:solidFill>
                  <a:srgbClr val="C00000"/>
                </a:solidFill>
                <a:latin typeface="Times New Roman" panose="02020603050405020304" pitchFamily="18" charset="0"/>
                <a:ea typeface="宋体" panose="02010600030101010101" pitchFamily="2" charset="-122"/>
              </a:rPr>
              <a:t>Actual mesoscopic devices</a:t>
            </a:r>
            <a:r>
              <a:rPr lang="en-US" altLang="zh-CN" sz="2000" b="1" dirty="0">
                <a:solidFill>
                  <a:srgbClr val="C00000"/>
                </a:solidFill>
                <a:latin typeface="Times New Roman" panose="02020603050405020304" pitchFamily="18" charset="0"/>
                <a:ea typeface="宋体" panose="02010600030101010101" pitchFamily="2" charset="-122"/>
              </a:rPr>
              <a:t>:</a:t>
            </a: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  </a:t>
            </a:r>
            <a:r>
              <a:rPr lang="zh-CN" altLang="en-US" sz="2000" b="1" dirty="0">
                <a:solidFill>
                  <a:srgbClr val="C00000"/>
                </a:solidFill>
                <a:latin typeface="Times New Roman" panose="02020603050405020304" pitchFamily="18" charset="0"/>
                <a:ea typeface="宋体" panose="02010600030101010101" pitchFamily="2" charset="-122"/>
              </a:rPr>
              <a:t>（It's not free electrons moving in the magnetic field, so it's not the landau energy）</a:t>
            </a:r>
          </a:p>
          <a:p>
            <a:pPr marL="266700" indent="-266700"/>
            <a:endParaRPr lang="zh-CN" altLang="en-US" sz="2000" b="1" dirty="0">
              <a:solidFill>
                <a:srgbClr val="C00000"/>
              </a:solidFill>
              <a:latin typeface="Times New Roman" panose="02020603050405020304" pitchFamily="18" charset="0"/>
              <a:ea typeface="宋体" panose="02010600030101010101" pitchFamily="2" charset="-122"/>
            </a:endParaRP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    Simulation method: with a limited potential in transverse direction, two-dimensional electron gas can be simulated by a lattice model using a tightly bound model approximation, plus a strong magnetic field, write out the Hamiltonian, and calculate the state of the electron wave function at the center and edge of the device. Here, outside the edge is an infinite deep potential well, and the electron wave function is zero.</a:t>
            </a:r>
          </a:p>
          <a:p>
            <a:pPr marL="266700" indent="-266700"/>
            <a:endParaRPr lang="zh-CN" altLang="en-US" sz="2000" b="1" dirty="0">
              <a:solidFill>
                <a:srgbClr val="C00000"/>
              </a:solidFill>
              <a:latin typeface="Times New Roman" panose="02020603050405020304" pitchFamily="18" charset="0"/>
              <a:ea typeface="宋体" panose="02010600030101010101" pitchFamily="2" charset="-122"/>
            </a:endParaRPr>
          </a:p>
        </p:txBody>
      </p:sp>
      <p:pic>
        <p:nvPicPr>
          <p:cNvPr id="13" name="图片 12"/>
          <p:cNvPicPr>
            <a:picLocks noChangeAspect="1"/>
          </p:cNvPicPr>
          <p:nvPr/>
        </p:nvPicPr>
        <p:blipFill>
          <a:blip r:embed="rId5"/>
          <a:stretch>
            <a:fillRect/>
          </a:stretch>
        </p:blipFill>
        <p:spPr>
          <a:xfrm rot="16200000">
            <a:off x="1543685" y="4114800"/>
            <a:ext cx="2082800" cy="2400300"/>
          </a:xfrm>
          <a:prstGeom prst="rect">
            <a:avLst/>
          </a:prstGeom>
        </p:spPr>
      </p:pic>
      <p:cxnSp>
        <p:nvCxnSpPr>
          <p:cNvPr id="14" name="直接连接符 13"/>
          <p:cNvCxnSpPr/>
          <p:nvPr/>
        </p:nvCxnSpPr>
        <p:spPr>
          <a:xfrm>
            <a:off x="1793875" y="4652010"/>
            <a:ext cx="10795" cy="153098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804670" y="4652010"/>
            <a:ext cx="174625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804670" y="6182995"/>
            <a:ext cx="174625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496945" y="4662805"/>
            <a:ext cx="21590" cy="155257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89635" y="5002530"/>
            <a:ext cx="915035" cy="829945"/>
          </a:xfrm>
          <a:prstGeom prst="rect">
            <a:avLst/>
          </a:prstGeom>
          <a:noFill/>
          <a:ln w="9525">
            <a:noFill/>
          </a:ln>
        </p:spPr>
        <p:txBody>
          <a:bodyPr wrap="square" anchor="t">
            <a:spAutoFit/>
          </a:bodyPr>
          <a:lstStyle/>
          <a:p>
            <a:pPr marL="266700" indent="-266700"/>
            <a:r>
              <a:rPr lang="en-US" altLang="zh-CN" sz="2400" b="1">
                <a:solidFill>
                  <a:srgbClr val="00B0F0"/>
                </a:solidFill>
                <a:latin typeface="Arial" panose="020B0604020202020204" pitchFamily="34" charset="0"/>
                <a:ea typeface="宋体" panose="02010600030101010101" pitchFamily="2" charset="-122"/>
                <a:cs typeface="Arial" panose="020B0604020202020204" pitchFamily="34" charset="0"/>
                <a:sym typeface="+mn-ea"/>
              </a:rPr>
              <a:t>μ</a:t>
            </a:r>
            <a:r>
              <a:rPr lang="en-US" altLang="zh-CN" sz="2400" b="1" baseline="-25000">
                <a:solidFill>
                  <a:srgbClr val="00B0F0"/>
                </a:solidFill>
                <a:latin typeface="Arial" panose="020B0604020202020204" pitchFamily="34" charset="0"/>
                <a:ea typeface="宋体" panose="02010600030101010101" pitchFamily="2" charset="-122"/>
                <a:cs typeface="Arial" panose="020B0604020202020204" pitchFamily="34" charset="0"/>
                <a:sym typeface="+mn-ea"/>
              </a:rPr>
              <a:t>L</a:t>
            </a:r>
            <a:endParaRPr lang="zh-CN" altLang="en-US" sz="2400" b="1">
              <a:solidFill>
                <a:srgbClr val="00B0F0"/>
              </a:solidFill>
              <a:latin typeface="Times New Roman" panose="02020603050405020304" pitchFamily="18" charset="0"/>
              <a:ea typeface="宋体" panose="02010600030101010101" pitchFamily="2" charset="-122"/>
            </a:endParaRPr>
          </a:p>
          <a:p>
            <a:pPr marL="266700" indent="-266700"/>
            <a:endParaRPr lang="zh-CN" altLang="en-US" sz="2400" b="1">
              <a:solidFill>
                <a:srgbClr val="00B0F0"/>
              </a:solidFill>
              <a:latin typeface="Times New Roman" panose="02020603050405020304" pitchFamily="18" charset="0"/>
              <a:ea typeface="宋体" panose="02010600030101010101" pitchFamily="2" charset="-122"/>
            </a:endParaRPr>
          </a:p>
        </p:txBody>
      </p:sp>
      <p:sp>
        <p:nvSpPr>
          <p:cNvPr id="19" name="文本框 18"/>
          <p:cNvSpPr txBox="1"/>
          <p:nvPr/>
        </p:nvSpPr>
        <p:spPr>
          <a:xfrm>
            <a:off x="3928745" y="5002530"/>
            <a:ext cx="2540000" cy="829945"/>
          </a:xfrm>
          <a:prstGeom prst="rect">
            <a:avLst/>
          </a:prstGeom>
          <a:noFill/>
          <a:ln w="9525">
            <a:noFill/>
          </a:ln>
        </p:spPr>
        <p:txBody>
          <a:bodyPr wrap="square" anchor="t">
            <a:spAutoFit/>
          </a:bodyPr>
          <a:lstStyle/>
          <a:p>
            <a:pPr marL="266700" indent="-266700"/>
            <a:r>
              <a:rPr lang="en-US" altLang="zh-CN"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μ</a:t>
            </a:r>
            <a:r>
              <a:rPr lang="en-US" altLang="zh-CN" sz="2400" b="1" baseline="-25000">
                <a:solidFill>
                  <a:srgbClr val="C00000"/>
                </a:solidFill>
                <a:latin typeface="Arial" panose="020B0604020202020204" pitchFamily="34" charset="0"/>
                <a:ea typeface="宋体" panose="02010600030101010101" pitchFamily="2" charset="-122"/>
                <a:cs typeface="Arial" panose="020B0604020202020204" pitchFamily="34" charset="0"/>
                <a:sym typeface="+mn-ea"/>
              </a:rPr>
              <a:t>R</a:t>
            </a:r>
            <a:endParaRPr lang="zh-CN" altLang="en-US" sz="2400" b="1">
              <a:solidFill>
                <a:srgbClr val="C00000"/>
              </a:solidFill>
              <a:latin typeface="Times New Roman" panose="02020603050405020304" pitchFamily="18" charset="0"/>
              <a:ea typeface="宋体" panose="02010600030101010101" pitchFamily="2" charset="-122"/>
            </a:endParaRPr>
          </a:p>
          <a:p>
            <a:pPr marL="266700" indent="-266700"/>
            <a:endParaRPr lang="en-US" altLang="en-US" sz="2400" b="1">
              <a:solidFill>
                <a:srgbClr val="C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Edge states</a:t>
            </a:r>
          </a:p>
        </p:txBody>
      </p:sp>
      <p:pic>
        <p:nvPicPr>
          <p:cNvPr id="3" name="图片 2"/>
          <p:cNvPicPr>
            <a:picLocks noChangeAspect="1"/>
          </p:cNvPicPr>
          <p:nvPr/>
        </p:nvPicPr>
        <p:blipFill>
          <a:blip r:embed="rId4"/>
          <a:srcRect l="1680" t="48603" r="-3911" b="220"/>
          <a:stretch>
            <a:fillRect/>
          </a:stretch>
        </p:blipFill>
        <p:spPr>
          <a:xfrm>
            <a:off x="550545" y="1817370"/>
            <a:ext cx="4598035" cy="2361565"/>
          </a:xfrm>
          <a:prstGeom prst="rect">
            <a:avLst/>
          </a:prstGeom>
        </p:spPr>
      </p:pic>
      <p:sp>
        <p:nvSpPr>
          <p:cNvPr id="9" name="文本框 8"/>
          <p:cNvSpPr txBox="1"/>
          <p:nvPr/>
        </p:nvSpPr>
        <p:spPr>
          <a:xfrm>
            <a:off x="5287645" y="1783080"/>
            <a:ext cx="6373495" cy="4399915"/>
          </a:xfrm>
          <a:prstGeom prst="rect">
            <a:avLst/>
          </a:prstGeom>
          <a:noFill/>
          <a:ln w="9525">
            <a:noFill/>
          </a:ln>
        </p:spPr>
        <p:txBody>
          <a:bodyPr wrap="square" anchor="t">
            <a:spAutoFit/>
          </a:bodyPr>
          <a:lstStyle/>
          <a:p>
            <a:pPr marL="266700" indent="-266700"/>
            <a:r>
              <a:rPr lang="en-US" altLang="zh-CN" sz="2000" b="1" dirty="0">
                <a:solidFill>
                  <a:srgbClr val="C00000"/>
                </a:solidFill>
                <a:latin typeface="Times New Roman" panose="02020603050405020304" pitchFamily="18" charset="0"/>
                <a:ea typeface="宋体" panose="02010600030101010101" pitchFamily="2" charset="-122"/>
              </a:rPr>
              <a:t>E</a:t>
            </a:r>
            <a:r>
              <a:rPr lang="zh-CN" altLang="en-US" sz="2000" b="1" dirty="0">
                <a:solidFill>
                  <a:srgbClr val="C00000"/>
                </a:solidFill>
                <a:latin typeface="Times New Roman" panose="02020603050405020304" pitchFamily="18" charset="0"/>
                <a:ea typeface="宋体" panose="02010600030101010101" pitchFamily="2" charset="-122"/>
              </a:rPr>
              <a:t>lectron </a:t>
            </a:r>
            <a:r>
              <a:rPr lang="en-US" altLang="zh-CN" sz="2000" b="1" dirty="0">
                <a:solidFill>
                  <a:srgbClr val="C00000"/>
                </a:solidFill>
                <a:latin typeface="Times New Roman" panose="02020603050405020304" pitchFamily="18" charset="0"/>
                <a:ea typeface="宋体" panose="02010600030101010101" pitchFamily="2" charset="-122"/>
              </a:rPr>
              <a:t>O</a:t>
            </a:r>
            <a:r>
              <a:rPr lang="zh-CN" altLang="en-US" sz="2000" b="1" dirty="0">
                <a:solidFill>
                  <a:srgbClr val="C00000"/>
                </a:solidFill>
                <a:latin typeface="Times New Roman" panose="02020603050405020304" pitchFamily="18" charset="0"/>
                <a:ea typeface="宋体" panose="02010600030101010101" pitchFamily="2" charset="-122"/>
              </a:rPr>
              <a:t>rbit：</a:t>
            </a: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1. Cyclotron orbit</a:t>
            </a:r>
          </a:p>
          <a:p>
            <a:pPr marL="266700" indent="-266700"/>
            <a:r>
              <a:rPr lang="en-US" sz="2000" b="1" dirty="0">
                <a:solidFill>
                  <a:srgbClr val="C00000"/>
                </a:solidFill>
                <a:latin typeface="Times New Roman" panose="02020603050405020304" pitchFamily="18" charset="0"/>
                <a:ea typeface="宋体" panose="02010600030101010101" pitchFamily="2" charset="-122"/>
              </a:rPr>
              <a:t>    </a:t>
            </a:r>
            <a:r>
              <a:rPr sz="2000" b="1" dirty="0">
                <a:solidFill>
                  <a:srgbClr val="C00000"/>
                </a:solidFill>
                <a:latin typeface="Times New Roman" panose="02020603050405020304" pitchFamily="18" charset="0"/>
                <a:ea typeface="宋体" panose="02010600030101010101" pitchFamily="2" charset="-122"/>
              </a:rPr>
              <a:t>The electrons have little kinetic energy and are limited by the magnetic field. If the center of the motion orbit of the electrons is in the center, the electrons will not collide with the wall, thus forming a cyclotron orbit. The motion is local</a:t>
            </a:r>
            <a:r>
              <a:rPr lang="en-US" sz="2000" b="1" dirty="0">
                <a:solidFill>
                  <a:srgbClr val="C00000"/>
                </a:solidFill>
                <a:latin typeface="Times New Roman" panose="02020603050405020304" pitchFamily="18" charset="0"/>
                <a:ea typeface="宋体" panose="02010600030101010101" pitchFamily="2" charset="-122"/>
              </a:rPr>
              <a:t>ized</a:t>
            </a:r>
            <a:r>
              <a:rPr sz="2000" b="1" dirty="0">
                <a:solidFill>
                  <a:srgbClr val="C00000"/>
                </a:solidFill>
                <a:latin typeface="Times New Roman" panose="02020603050405020304" pitchFamily="18" charset="0"/>
                <a:ea typeface="宋体" panose="02010600030101010101" pitchFamily="2" charset="-122"/>
              </a:rPr>
              <a:t>.</a:t>
            </a: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2. </a:t>
            </a:r>
            <a:r>
              <a:rPr lang="zh-CN" altLang="en-US" sz="2000" b="1" dirty="0">
                <a:solidFill>
                  <a:srgbClr val="C00000"/>
                </a:solidFill>
                <a:latin typeface="Times New Roman" panose="02020603050405020304" pitchFamily="18" charset="0"/>
                <a:ea typeface="宋体" panose="02010600030101010101" pitchFamily="2" charset="-122"/>
              </a:rPr>
              <a:t>Skip</a:t>
            </a:r>
            <a:r>
              <a:rPr lang="en-US" altLang="zh-CN" sz="2000" b="1" dirty="0">
                <a:solidFill>
                  <a:srgbClr val="C00000"/>
                </a:solidFill>
                <a:latin typeface="Times New Roman" panose="02020603050405020304" pitchFamily="18" charset="0"/>
                <a:ea typeface="宋体" panose="02010600030101010101" pitchFamily="2" charset="-122"/>
              </a:rPr>
              <a:t>ping</a:t>
            </a:r>
            <a:r>
              <a:rPr lang="zh-CN" altLang="en-US" sz="2000" b="1" dirty="0">
                <a:solidFill>
                  <a:srgbClr val="C00000"/>
                </a:solidFill>
                <a:latin typeface="Times New Roman" panose="02020603050405020304" pitchFamily="18" charset="0"/>
                <a:ea typeface="宋体" panose="02010600030101010101" pitchFamily="2" charset="-122"/>
              </a:rPr>
              <a:t> orbit（</a:t>
            </a:r>
            <a:r>
              <a:rPr lang="en-US" altLang="zh-CN" sz="2000" b="1" dirty="0">
                <a:solidFill>
                  <a:srgbClr val="C00000"/>
                </a:solidFill>
                <a:latin typeface="Times New Roman" panose="02020603050405020304" pitchFamily="18" charset="0"/>
                <a:ea typeface="宋体" panose="02010600030101010101" pitchFamily="2" charset="-122"/>
              </a:rPr>
              <a:t>edge state</a:t>
            </a:r>
            <a:r>
              <a:rPr lang="zh-CN" altLang="en-US" sz="2000" b="1" dirty="0">
                <a:solidFill>
                  <a:srgbClr val="C00000"/>
                </a:solidFill>
                <a:latin typeface="Times New Roman" panose="02020603050405020304" pitchFamily="18" charset="0"/>
                <a:ea typeface="宋体" panose="02010600030101010101" pitchFamily="2" charset="-122"/>
              </a:rPr>
              <a:t>）</a:t>
            </a:r>
          </a:p>
          <a:p>
            <a:pPr marL="266700" indent="-266700"/>
            <a:r>
              <a:rPr lang="en-US" altLang="zh-CN" sz="2000" b="1" dirty="0">
                <a:solidFill>
                  <a:srgbClr val="C00000"/>
                </a:solidFill>
                <a:latin typeface="Times New Roman" panose="02020603050405020304" pitchFamily="18" charset="0"/>
                <a:ea typeface="宋体" panose="02010600030101010101" pitchFamily="2" charset="-122"/>
                <a:sym typeface="+mn-ea"/>
              </a:rPr>
              <a:t>    </a:t>
            </a:r>
            <a:r>
              <a:rPr lang="zh-CN" altLang="en-US" sz="2000" b="1" dirty="0">
                <a:solidFill>
                  <a:srgbClr val="C00000"/>
                </a:solidFill>
                <a:latin typeface="Times New Roman" panose="02020603050405020304" pitchFamily="18" charset="0"/>
                <a:ea typeface="宋体" panose="02010600030101010101" pitchFamily="2" charset="-122"/>
                <a:sym typeface="+mn-ea"/>
              </a:rPr>
              <a:t>Electrons collide with only one wall，</a:t>
            </a:r>
            <a:r>
              <a:rPr lang="en-US" altLang="zh-CN" sz="2000" b="1" dirty="0">
                <a:solidFill>
                  <a:srgbClr val="C00000"/>
                </a:solidFill>
                <a:latin typeface="Times New Roman" panose="02020603050405020304" pitchFamily="18" charset="0"/>
                <a:ea typeface="宋体" panose="02010600030101010101" pitchFamily="2" charset="-122"/>
                <a:sym typeface="+mn-ea"/>
              </a:rPr>
              <a:t>t</a:t>
            </a:r>
            <a:r>
              <a:rPr lang="zh-CN" altLang="en-US" sz="2000" b="1" dirty="0">
                <a:solidFill>
                  <a:srgbClr val="C00000"/>
                </a:solidFill>
                <a:latin typeface="Times New Roman" panose="02020603050405020304" pitchFamily="18" charset="0"/>
                <a:ea typeface="宋体" panose="02010600030101010101" pitchFamily="2" charset="-122"/>
                <a:sym typeface="+mn-ea"/>
              </a:rPr>
              <a:t>he center of the oscillator is near the edge，</a:t>
            </a:r>
            <a:r>
              <a:rPr lang="en-US" altLang="zh-CN" sz="2000" b="1" dirty="0">
                <a:solidFill>
                  <a:srgbClr val="C00000"/>
                </a:solidFill>
                <a:latin typeface="Times New Roman" panose="02020603050405020304" pitchFamily="18" charset="0"/>
                <a:ea typeface="宋体" panose="02010600030101010101" pitchFamily="2" charset="-122"/>
                <a:sym typeface="+mn-ea"/>
              </a:rPr>
              <a:t>u</a:t>
            </a:r>
            <a:r>
              <a:rPr lang="zh-CN" altLang="en-US" sz="2000" b="1" dirty="0">
                <a:solidFill>
                  <a:srgbClr val="C00000"/>
                </a:solidFill>
                <a:latin typeface="Times New Roman" panose="02020603050405020304" pitchFamily="18" charset="0"/>
                <a:ea typeface="宋体" panose="02010600030101010101" pitchFamily="2" charset="-122"/>
                <a:sym typeface="+mn-ea"/>
              </a:rPr>
              <a:t>nder strong magnetic field, the </a:t>
            </a:r>
            <a:r>
              <a:rPr sz="2000" b="1" dirty="0">
                <a:solidFill>
                  <a:srgbClr val="C00000"/>
                </a:solidFill>
                <a:latin typeface="Times New Roman" panose="02020603050405020304" pitchFamily="18" charset="0"/>
                <a:ea typeface="宋体" panose="02010600030101010101" pitchFamily="2" charset="-122"/>
                <a:sym typeface="+mn-ea"/>
              </a:rPr>
              <a:t>cyclotron </a:t>
            </a:r>
            <a:r>
              <a:rPr lang="zh-CN" altLang="en-US" sz="2000" b="1" dirty="0">
                <a:solidFill>
                  <a:srgbClr val="C00000"/>
                </a:solidFill>
                <a:latin typeface="Times New Roman" panose="02020603050405020304" pitchFamily="18" charset="0"/>
                <a:ea typeface="宋体" panose="02010600030101010101" pitchFamily="2" charset="-122"/>
                <a:sym typeface="+mn-ea"/>
              </a:rPr>
              <a:t>radius is smaller than the size of the device</a:t>
            </a:r>
            <a:r>
              <a:rPr lang="en-US" altLang="zh-CN" sz="2000" b="1" dirty="0">
                <a:solidFill>
                  <a:srgbClr val="C00000"/>
                </a:solidFill>
                <a:latin typeface="Times New Roman" panose="02020603050405020304" pitchFamily="18" charset="0"/>
                <a:ea typeface="宋体" panose="02010600030101010101" pitchFamily="2" charset="-122"/>
                <a:sym typeface="+mn-ea"/>
              </a:rPr>
              <a:t>,</a:t>
            </a:r>
            <a:r>
              <a:rPr sz="2000" b="1" dirty="0">
                <a:solidFill>
                  <a:srgbClr val="C00000"/>
                </a:solidFill>
                <a:latin typeface="Times New Roman" panose="02020603050405020304" pitchFamily="18" charset="0"/>
                <a:ea typeface="宋体" panose="02010600030101010101" pitchFamily="2" charset="-122"/>
                <a:sym typeface="+mn-ea"/>
              </a:rPr>
              <a:t>The motion is expanded state</a:t>
            </a:r>
            <a:r>
              <a:rPr lang="zh-CN" sz="2000" b="1" dirty="0">
                <a:solidFill>
                  <a:srgbClr val="C00000"/>
                </a:solidFill>
                <a:latin typeface="Times New Roman" panose="02020603050405020304" pitchFamily="18" charset="0"/>
                <a:ea typeface="宋体" panose="02010600030101010101" pitchFamily="2" charset="-122"/>
                <a:sym typeface="+mn-ea"/>
              </a:rPr>
              <a:t>。</a:t>
            </a:r>
            <a:endParaRPr sz="2000" b="1" dirty="0">
              <a:solidFill>
                <a:srgbClr val="C00000"/>
              </a:solidFill>
              <a:latin typeface="Times New Roman" panose="02020603050405020304" pitchFamily="18" charset="0"/>
              <a:ea typeface="宋体" panose="02010600030101010101" pitchFamily="2" charset="-122"/>
              <a:sym typeface="+mn-ea"/>
            </a:endParaRP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3. back-forth orbit</a:t>
            </a:r>
          </a:p>
          <a:p>
            <a:pPr marL="266700" indent="-266700"/>
            <a:r>
              <a:rPr lang="en-US" altLang="zh-CN" sz="2000" b="1" dirty="0">
                <a:solidFill>
                  <a:srgbClr val="C00000"/>
                </a:solidFill>
                <a:latin typeface="Times New Roman" panose="02020603050405020304" pitchFamily="18" charset="0"/>
                <a:ea typeface="宋体" panose="02010600030101010101" pitchFamily="2" charset="-122"/>
                <a:sym typeface="+mn-ea"/>
              </a:rPr>
              <a:t>    </a:t>
            </a:r>
            <a:r>
              <a:rPr lang="zh-CN" altLang="en-US" sz="2000" b="1" dirty="0">
                <a:solidFill>
                  <a:srgbClr val="C00000"/>
                </a:solidFill>
                <a:latin typeface="Times New Roman" panose="02020603050405020304" pitchFamily="18" charset="0"/>
                <a:ea typeface="宋体" panose="02010600030101010101" pitchFamily="2" charset="-122"/>
                <a:sym typeface="+mn-ea"/>
              </a:rPr>
              <a:t>Electrons collide with two walls, not considered </a:t>
            </a:r>
            <a:r>
              <a:rPr lang="en-US" altLang="zh-CN" sz="2000" b="1" dirty="0">
                <a:solidFill>
                  <a:srgbClr val="C00000"/>
                </a:solidFill>
                <a:latin typeface="Times New Roman" panose="02020603050405020304" pitchFamily="18" charset="0"/>
                <a:ea typeface="宋体" panose="02010600030101010101" pitchFamily="2" charset="-122"/>
                <a:sym typeface="+mn-ea"/>
              </a:rPr>
              <a:t>here.</a:t>
            </a:r>
          </a:p>
        </p:txBody>
      </p:sp>
      <p:pic>
        <p:nvPicPr>
          <p:cNvPr id="13" name="图片 12"/>
          <p:cNvPicPr>
            <a:picLocks noChangeAspect="1"/>
          </p:cNvPicPr>
          <p:nvPr/>
        </p:nvPicPr>
        <p:blipFill>
          <a:blip r:embed="rId5"/>
          <a:stretch>
            <a:fillRect/>
          </a:stretch>
        </p:blipFill>
        <p:spPr>
          <a:xfrm rot="16200000">
            <a:off x="1543685" y="4114800"/>
            <a:ext cx="2082800" cy="2400300"/>
          </a:xfrm>
          <a:prstGeom prst="rect">
            <a:avLst/>
          </a:prstGeom>
        </p:spPr>
      </p:pic>
      <p:cxnSp>
        <p:nvCxnSpPr>
          <p:cNvPr id="14" name="直接连接符 13"/>
          <p:cNvCxnSpPr/>
          <p:nvPr/>
        </p:nvCxnSpPr>
        <p:spPr>
          <a:xfrm>
            <a:off x="1793875" y="4652010"/>
            <a:ext cx="10795" cy="153098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804670" y="4652010"/>
            <a:ext cx="174625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804670" y="6182995"/>
            <a:ext cx="174625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496945" y="4662805"/>
            <a:ext cx="21590" cy="155257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89635" y="5002530"/>
            <a:ext cx="915035" cy="829945"/>
          </a:xfrm>
          <a:prstGeom prst="rect">
            <a:avLst/>
          </a:prstGeom>
          <a:noFill/>
          <a:ln w="9525">
            <a:noFill/>
          </a:ln>
        </p:spPr>
        <p:txBody>
          <a:bodyPr wrap="square" anchor="t">
            <a:spAutoFit/>
          </a:bodyPr>
          <a:lstStyle/>
          <a:p>
            <a:pPr marL="266700" indent="-266700"/>
            <a:r>
              <a:rPr lang="en-US" altLang="zh-CN" sz="2400" b="1">
                <a:solidFill>
                  <a:srgbClr val="00B0F0"/>
                </a:solidFill>
                <a:latin typeface="Arial" panose="020B0604020202020204" pitchFamily="34" charset="0"/>
                <a:ea typeface="宋体" panose="02010600030101010101" pitchFamily="2" charset="-122"/>
                <a:cs typeface="Arial" panose="020B0604020202020204" pitchFamily="34" charset="0"/>
                <a:sym typeface="+mn-ea"/>
              </a:rPr>
              <a:t>μ</a:t>
            </a:r>
            <a:r>
              <a:rPr lang="en-US" altLang="zh-CN" sz="2400" b="1" baseline="-25000">
                <a:solidFill>
                  <a:srgbClr val="00B0F0"/>
                </a:solidFill>
                <a:latin typeface="Arial" panose="020B0604020202020204" pitchFamily="34" charset="0"/>
                <a:ea typeface="宋体" panose="02010600030101010101" pitchFamily="2" charset="-122"/>
                <a:cs typeface="Arial" panose="020B0604020202020204" pitchFamily="34" charset="0"/>
                <a:sym typeface="+mn-ea"/>
              </a:rPr>
              <a:t>L</a:t>
            </a:r>
            <a:endParaRPr lang="zh-CN" altLang="en-US" sz="2400" b="1">
              <a:solidFill>
                <a:srgbClr val="00B0F0"/>
              </a:solidFill>
              <a:latin typeface="Times New Roman" panose="02020603050405020304" pitchFamily="18" charset="0"/>
              <a:ea typeface="宋体" panose="02010600030101010101" pitchFamily="2" charset="-122"/>
            </a:endParaRPr>
          </a:p>
          <a:p>
            <a:pPr marL="266700" indent="-266700"/>
            <a:endParaRPr lang="zh-CN" altLang="en-US" sz="2400" b="1">
              <a:solidFill>
                <a:srgbClr val="00B0F0"/>
              </a:solidFill>
              <a:latin typeface="Times New Roman" panose="02020603050405020304" pitchFamily="18" charset="0"/>
              <a:ea typeface="宋体" panose="02010600030101010101" pitchFamily="2" charset="-122"/>
            </a:endParaRPr>
          </a:p>
        </p:txBody>
      </p:sp>
      <p:sp>
        <p:nvSpPr>
          <p:cNvPr id="19" name="文本框 18"/>
          <p:cNvSpPr txBox="1"/>
          <p:nvPr/>
        </p:nvSpPr>
        <p:spPr>
          <a:xfrm>
            <a:off x="3928745" y="5002530"/>
            <a:ext cx="2540000" cy="829945"/>
          </a:xfrm>
          <a:prstGeom prst="rect">
            <a:avLst/>
          </a:prstGeom>
          <a:noFill/>
          <a:ln w="9525">
            <a:noFill/>
          </a:ln>
        </p:spPr>
        <p:txBody>
          <a:bodyPr wrap="square" anchor="t">
            <a:spAutoFit/>
          </a:bodyPr>
          <a:lstStyle/>
          <a:p>
            <a:pPr marL="266700" indent="-266700"/>
            <a:r>
              <a:rPr lang="en-US" altLang="zh-CN" sz="2400" b="1" dirty="0" err="1">
                <a:solidFill>
                  <a:srgbClr val="C00000"/>
                </a:solidFill>
                <a:latin typeface="Arial" panose="020B0604020202020204" pitchFamily="34" charset="0"/>
                <a:ea typeface="宋体" panose="02010600030101010101" pitchFamily="2" charset="-122"/>
                <a:cs typeface="Arial" panose="020B0604020202020204" pitchFamily="34" charset="0"/>
                <a:sym typeface="+mn-ea"/>
              </a:rPr>
              <a:t>μ</a:t>
            </a:r>
            <a:r>
              <a:rPr lang="en-US" altLang="zh-CN" sz="2400" b="1" baseline="-25000" dirty="0" err="1">
                <a:solidFill>
                  <a:srgbClr val="C00000"/>
                </a:solidFill>
                <a:latin typeface="Arial" panose="020B0604020202020204" pitchFamily="34" charset="0"/>
                <a:ea typeface="宋体" panose="02010600030101010101" pitchFamily="2" charset="-122"/>
                <a:cs typeface="Arial" panose="020B0604020202020204" pitchFamily="34" charset="0"/>
                <a:sym typeface="+mn-ea"/>
              </a:rPr>
              <a:t>R</a:t>
            </a:r>
            <a:endParaRPr lang="zh-CN" altLang="en-US" sz="2400" b="1" dirty="0">
              <a:solidFill>
                <a:srgbClr val="C00000"/>
              </a:solidFill>
              <a:latin typeface="Times New Roman" panose="02020603050405020304" pitchFamily="18" charset="0"/>
              <a:ea typeface="宋体" panose="02010600030101010101" pitchFamily="2" charset="-122"/>
            </a:endParaRPr>
          </a:p>
          <a:p>
            <a:pPr marL="266700" indent="-266700"/>
            <a:endParaRPr lang="en-US" altLang="en-US" sz="2400" b="1" dirty="0">
              <a:solidFill>
                <a:srgbClr val="C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Edge states</a:t>
            </a:r>
          </a:p>
        </p:txBody>
      </p:sp>
      <p:sp>
        <p:nvSpPr>
          <p:cNvPr id="9" name="文本框 8"/>
          <p:cNvSpPr txBox="1"/>
          <p:nvPr/>
        </p:nvSpPr>
        <p:spPr>
          <a:xfrm>
            <a:off x="5535295" y="1772285"/>
            <a:ext cx="6373495" cy="4708981"/>
          </a:xfrm>
          <a:prstGeom prst="rect">
            <a:avLst/>
          </a:prstGeom>
          <a:noFill/>
          <a:ln w="9525">
            <a:noFill/>
          </a:ln>
        </p:spPr>
        <p:txBody>
          <a:bodyPr wrap="square" anchor="t">
            <a:spAutoFit/>
          </a:bodyPr>
          <a:lstStyle/>
          <a:p>
            <a:pPr marL="266700" indent="-266700"/>
            <a:r>
              <a:rPr lang="zh-CN" altLang="en-US" sz="2000" b="1" dirty="0">
                <a:solidFill>
                  <a:srgbClr val="C00000"/>
                </a:solidFill>
                <a:latin typeface="Times New Roman" panose="02020603050405020304" pitchFamily="18" charset="0"/>
                <a:ea typeface="宋体" panose="02010600030101010101" pitchFamily="2" charset="-122"/>
              </a:rPr>
              <a:t>Skip</a:t>
            </a:r>
            <a:r>
              <a:rPr lang="en-US" altLang="zh-CN" sz="2000" b="1" dirty="0">
                <a:solidFill>
                  <a:srgbClr val="C00000"/>
                </a:solidFill>
                <a:latin typeface="Times New Roman" panose="02020603050405020304" pitchFamily="18" charset="0"/>
                <a:ea typeface="宋体" panose="02010600030101010101" pitchFamily="2" charset="-122"/>
              </a:rPr>
              <a:t>ping</a:t>
            </a:r>
            <a:r>
              <a:rPr lang="zh-CN" altLang="en-US" sz="2000" b="1" dirty="0">
                <a:solidFill>
                  <a:srgbClr val="C00000"/>
                </a:solidFill>
                <a:latin typeface="Times New Roman" panose="02020603050405020304" pitchFamily="18" charset="0"/>
                <a:ea typeface="宋体" panose="02010600030101010101" pitchFamily="2" charset="-122"/>
              </a:rPr>
              <a:t> orbit（</a:t>
            </a:r>
            <a:r>
              <a:rPr lang="en-US" altLang="zh-CN" sz="2000" b="1" dirty="0">
                <a:solidFill>
                  <a:srgbClr val="C00000"/>
                </a:solidFill>
                <a:latin typeface="Times New Roman" panose="02020603050405020304" pitchFamily="18" charset="0"/>
                <a:ea typeface="宋体" panose="02010600030101010101" pitchFamily="2" charset="-122"/>
              </a:rPr>
              <a:t>edge state</a:t>
            </a:r>
            <a:r>
              <a:rPr lang="zh-CN" altLang="en-US" sz="2000" b="1" dirty="0">
                <a:solidFill>
                  <a:srgbClr val="C00000"/>
                </a:solidFill>
                <a:latin typeface="Times New Roman" panose="02020603050405020304" pitchFamily="18" charset="0"/>
                <a:ea typeface="宋体" panose="02010600030101010101" pitchFamily="2" charset="-122"/>
              </a:rPr>
              <a:t>）</a:t>
            </a:r>
          </a:p>
          <a:p>
            <a:pPr marL="266700" indent="-266700"/>
            <a:endParaRPr lang="zh-CN" altLang="en-US" sz="2000" b="1" dirty="0">
              <a:solidFill>
                <a:srgbClr val="C00000"/>
              </a:solidFill>
              <a:latin typeface="Times New Roman" panose="02020603050405020304" pitchFamily="18" charset="0"/>
              <a:ea typeface="宋体" panose="02010600030101010101" pitchFamily="2" charset="-122"/>
            </a:endParaRP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1. </a:t>
            </a:r>
            <a:r>
              <a:rPr lang="zh-CN" altLang="en-US" sz="2000" b="1" dirty="0">
                <a:solidFill>
                  <a:srgbClr val="C00000"/>
                </a:solidFill>
                <a:latin typeface="Times New Roman" panose="02020603050405020304" pitchFamily="18" charset="0"/>
                <a:ea typeface="宋体" panose="02010600030101010101" pitchFamily="2" charset="-122"/>
              </a:rPr>
              <a:t>On both sides of the device, and the drift velocity is opposite</a:t>
            </a:r>
          </a:p>
          <a:p>
            <a:pPr marL="266700" indent="-266700"/>
            <a:endParaRPr lang="zh-CN" altLang="en-US" sz="2000" b="1" dirty="0">
              <a:solidFill>
                <a:srgbClr val="C00000"/>
              </a:solidFill>
              <a:latin typeface="Times New Roman" panose="02020603050405020304" pitchFamily="18" charset="0"/>
              <a:ea typeface="宋体" panose="02010600030101010101" pitchFamily="2" charset="-122"/>
            </a:endParaRPr>
          </a:p>
          <a:p>
            <a:pPr marL="266700" indent="-266700"/>
            <a:endParaRPr lang="zh-CN" altLang="en-US" sz="2000" b="1" dirty="0">
              <a:solidFill>
                <a:srgbClr val="C00000"/>
              </a:solidFill>
              <a:latin typeface="Times New Roman" panose="02020603050405020304" pitchFamily="18" charset="0"/>
              <a:ea typeface="宋体" panose="02010600030101010101" pitchFamily="2" charset="-122"/>
            </a:endParaRPr>
          </a:p>
          <a:p>
            <a:pPr marL="266700" indent="-266700"/>
            <a:endParaRPr lang="zh-CN" altLang="en-US" sz="2000" b="1" dirty="0">
              <a:solidFill>
                <a:srgbClr val="C00000"/>
              </a:solidFill>
              <a:latin typeface="Times New Roman" panose="02020603050405020304" pitchFamily="18" charset="0"/>
              <a:ea typeface="宋体" panose="02010600030101010101" pitchFamily="2" charset="-122"/>
            </a:endParaRPr>
          </a:p>
          <a:p>
            <a:pPr marL="266700" indent="-266700"/>
            <a:endParaRPr lang="zh-CN" altLang="en-US" sz="2000" b="1" dirty="0">
              <a:solidFill>
                <a:srgbClr val="C00000"/>
              </a:solidFill>
              <a:latin typeface="Times New Roman" panose="02020603050405020304" pitchFamily="18" charset="0"/>
              <a:ea typeface="宋体" panose="02010600030101010101" pitchFamily="2" charset="-122"/>
            </a:endParaRP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2. </a:t>
            </a:r>
            <a:r>
              <a:rPr lang="zh-CN" altLang="en-US" sz="2000" b="1" dirty="0">
                <a:solidFill>
                  <a:srgbClr val="C00000"/>
                </a:solidFill>
                <a:latin typeface="Times New Roman" panose="02020603050405020304" pitchFamily="18" charset="0"/>
                <a:ea typeface="宋体" panose="02010600030101010101" pitchFamily="2" charset="-122"/>
              </a:rPr>
              <a:t>The same edge channel is separated in space without overlapping</a:t>
            </a:r>
            <a:r>
              <a:rPr lang="en-US" altLang="zh-CN" sz="2000" b="1" dirty="0">
                <a:solidFill>
                  <a:srgbClr val="C00000"/>
                </a:solidFill>
                <a:latin typeface="Times New Roman" panose="02020603050405020304" pitchFamily="18" charset="0"/>
                <a:ea typeface="宋体" panose="02010600030101010101" pitchFamily="2" charset="-122"/>
              </a:rPr>
              <a:t>.</a:t>
            </a:r>
            <a:endParaRPr lang="zh-CN" altLang="en-US" sz="2000" b="1" dirty="0">
              <a:solidFill>
                <a:srgbClr val="C00000"/>
              </a:solidFill>
              <a:latin typeface="Times New Roman" panose="02020603050405020304" pitchFamily="18" charset="0"/>
              <a:ea typeface="宋体" panose="02010600030101010101" pitchFamily="2" charset="-122"/>
            </a:endParaRP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   On same side, </a:t>
            </a:r>
            <a:r>
              <a:rPr lang="en-US" altLang="zh-CN" sz="2000" b="1" dirty="0" err="1">
                <a:solidFill>
                  <a:srgbClr val="C00000"/>
                </a:solidFill>
                <a:latin typeface="Times New Roman" panose="02020603050405020304" pitchFamily="18" charset="0"/>
                <a:ea typeface="宋体" panose="02010600030101010101" pitchFamily="2" charset="-122"/>
              </a:rPr>
              <a:t>a,b</a:t>
            </a:r>
            <a:r>
              <a:rPr lang="en-US" altLang="zh-CN" sz="2000" b="1" dirty="0">
                <a:solidFill>
                  <a:srgbClr val="C00000"/>
                </a:solidFill>
                <a:latin typeface="Times New Roman" panose="02020603050405020304" pitchFamily="18" charset="0"/>
                <a:ea typeface="宋体" panose="02010600030101010101" pitchFamily="2" charset="-122"/>
              </a:rPr>
              <a:t> </a:t>
            </a:r>
            <a:r>
              <a:rPr lang="zh-CN" altLang="en-US" sz="2000" b="1" dirty="0">
                <a:solidFill>
                  <a:srgbClr val="C00000"/>
                </a:solidFill>
                <a:latin typeface="Times New Roman" panose="02020603050405020304" pitchFamily="18" charset="0"/>
                <a:ea typeface="宋体" panose="02010600030101010101" pitchFamily="2" charset="-122"/>
              </a:rPr>
              <a:t> </a:t>
            </a:r>
            <a:r>
              <a:rPr lang="en-US" altLang="zh-CN" sz="2000" b="1" dirty="0">
                <a:solidFill>
                  <a:srgbClr val="C00000"/>
                </a:solidFill>
                <a:latin typeface="Times New Roman" panose="02020603050405020304" pitchFamily="18" charset="0"/>
                <a:ea typeface="宋体" panose="02010600030101010101" pitchFamily="2" charset="-122"/>
              </a:rPr>
              <a:t>is </a:t>
            </a:r>
            <a:r>
              <a:rPr lang="zh-CN" altLang="en-US" sz="2000" b="1" dirty="0">
                <a:solidFill>
                  <a:srgbClr val="C00000"/>
                </a:solidFill>
                <a:latin typeface="Times New Roman" panose="02020603050405020304" pitchFamily="18" charset="0"/>
                <a:ea typeface="宋体" panose="02010600030101010101" pitchFamily="2" charset="-122"/>
              </a:rPr>
              <a:t>no overlap，</a:t>
            </a:r>
            <a:r>
              <a:rPr lang="en-US" altLang="zh-CN" sz="2000" b="1" dirty="0" err="1">
                <a:solidFill>
                  <a:srgbClr val="C00000"/>
                </a:solidFill>
                <a:latin typeface="Times New Roman" panose="02020603050405020304" pitchFamily="18" charset="0"/>
                <a:ea typeface="宋体" panose="02010600030101010101" pitchFamily="2" charset="-122"/>
              </a:rPr>
              <a:t>i</a:t>
            </a:r>
            <a:r>
              <a:rPr lang="zh-CN" altLang="en-US" sz="2000" b="1" dirty="0">
                <a:solidFill>
                  <a:srgbClr val="C00000"/>
                </a:solidFill>
                <a:latin typeface="Times New Roman" panose="02020603050405020304" pitchFamily="18" charset="0"/>
                <a:ea typeface="宋体" panose="02010600030101010101" pitchFamily="2" charset="-122"/>
              </a:rPr>
              <a:t>s the orthogonal state，Although the wave functions are </a:t>
            </a:r>
            <a:r>
              <a:rPr lang="en-US" altLang="zh-CN" sz="2000" b="1" dirty="0">
                <a:solidFill>
                  <a:srgbClr val="C00000"/>
                </a:solidFill>
                <a:latin typeface="Times New Roman" panose="02020603050405020304" pitchFamily="18" charset="0"/>
                <a:ea typeface="宋体" panose="02010600030101010101" pitchFamily="2" charset="-122"/>
              </a:rPr>
              <a:t>partial overlap</a:t>
            </a:r>
            <a:r>
              <a:rPr lang="zh-CN" altLang="en-US" sz="2000" b="1" dirty="0">
                <a:solidFill>
                  <a:srgbClr val="C00000"/>
                </a:solidFill>
                <a:latin typeface="Times New Roman" panose="02020603050405020304" pitchFamily="18" charset="0"/>
                <a:ea typeface="宋体" panose="02010600030101010101" pitchFamily="2" charset="-122"/>
              </a:rPr>
              <a:t>，</a:t>
            </a:r>
            <a:r>
              <a:rPr lang="en-US" altLang="zh-CN" sz="2000" b="1" dirty="0">
                <a:solidFill>
                  <a:srgbClr val="C00000"/>
                </a:solidFill>
                <a:latin typeface="Times New Roman" panose="02020603050405020304" pitchFamily="18" charset="0"/>
                <a:ea typeface="宋体" panose="02010600030101010101" pitchFamily="2" charset="-122"/>
              </a:rPr>
              <a:t>b</a:t>
            </a:r>
            <a:r>
              <a:rPr lang="zh-CN" altLang="en-US" sz="2000" b="1" dirty="0">
                <a:solidFill>
                  <a:srgbClr val="C00000"/>
                </a:solidFill>
                <a:latin typeface="Times New Roman" panose="02020603050405020304" pitchFamily="18" charset="0"/>
                <a:ea typeface="宋体" panose="02010600030101010101" pitchFamily="2" charset="-122"/>
              </a:rPr>
              <a:t>ut the spatial integral of the wave function，</a:t>
            </a:r>
            <a:r>
              <a:rPr lang="en-US" altLang="zh-CN" sz="2000" b="1" dirty="0">
                <a:solidFill>
                  <a:srgbClr val="C00000"/>
                </a:solidFill>
                <a:latin typeface="Times New Roman" panose="02020603050405020304" pitchFamily="18" charset="0"/>
                <a:ea typeface="宋体" panose="02010600030101010101" pitchFamily="2" charset="-122"/>
              </a:rPr>
              <a:t>namely,</a:t>
            </a:r>
            <a:r>
              <a:rPr lang="zh-CN" altLang="en-US" sz="2000" b="1" dirty="0">
                <a:solidFill>
                  <a:srgbClr val="C00000"/>
                </a:solidFill>
                <a:latin typeface="Times New Roman" panose="02020603050405020304" pitchFamily="18" charset="0"/>
                <a:ea typeface="宋体" panose="02010600030101010101" pitchFamily="2" charset="-122"/>
              </a:rPr>
              <a:t> the inner product is zero。</a:t>
            </a: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    Different sides a, a’ has n</a:t>
            </a:r>
            <a:r>
              <a:rPr lang="zh-CN" altLang="en-US" sz="2000" b="1" dirty="0">
                <a:solidFill>
                  <a:srgbClr val="C00000"/>
                </a:solidFill>
                <a:latin typeface="Times New Roman" panose="02020603050405020304" pitchFamily="18" charset="0"/>
                <a:ea typeface="宋体" panose="02010600030101010101" pitchFamily="2" charset="-122"/>
              </a:rPr>
              <a:t>o overlap in space</a:t>
            </a:r>
          </a:p>
        </p:txBody>
      </p:sp>
      <p:pic>
        <p:nvPicPr>
          <p:cNvPr id="13" name="图片 12"/>
          <p:cNvPicPr>
            <a:picLocks noChangeAspect="1"/>
          </p:cNvPicPr>
          <p:nvPr/>
        </p:nvPicPr>
        <p:blipFill>
          <a:blip r:embed="rId4"/>
          <a:stretch>
            <a:fillRect/>
          </a:stretch>
        </p:blipFill>
        <p:spPr>
          <a:xfrm rot="16200000">
            <a:off x="1543685" y="4114800"/>
            <a:ext cx="2082800" cy="2400300"/>
          </a:xfrm>
          <a:prstGeom prst="rect">
            <a:avLst/>
          </a:prstGeom>
        </p:spPr>
      </p:pic>
      <p:cxnSp>
        <p:nvCxnSpPr>
          <p:cNvPr id="14" name="直接连接符 13"/>
          <p:cNvCxnSpPr/>
          <p:nvPr/>
        </p:nvCxnSpPr>
        <p:spPr>
          <a:xfrm>
            <a:off x="1793875" y="4652010"/>
            <a:ext cx="10795" cy="153098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804670" y="4652010"/>
            <a:ext cx="174625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804670" y="6182995"/>
            <a:ext cx="174625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496945" y="4662805"/>
            <a:ext cx="21590" cy="155257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89635" y="5002530"/>
            <a:ext cx="915035" cy="829945"/>
          </a:xfrm>
          <a:prstGeom prst="rect">
            <a:avLst/>
          </a:prstGeom>
          <a:noFill/>
          <a:ln w="9525">
            <a:noFill/>
          </a:ln>
        </p:spPr>
        <p:txBody>
          <a:bodyPr wrap="square" anchor="t">
            <a:spAutoFit/>
          </a:bodyPr>
          <a:lstStyle/>
          <a:p>
            <a:pPr marL="266700" indent="-266700"/>
            <a:r>
              <a:rPr lang="en-US" altLang="zh-CN" sz="2400" b="1">
                <a:solidFill>
                  <a:srgbClr val="00B0F0"/>
                </a:solidFill>
                <a:latin typeface="Arial" panose="020B0604020202020204" pitchFamily="34" charset="0"/>
                <a:ea typeface="宋体" panose="02010600030101010101" pitchFamily="2" charset="-122"/>
                <a:cs typeface="Arial" panose="020B0604020202020204" pitchFamily="34" charset="0"/>
                <a:sym typeface="+mn-ea"/>
              </a:rPr>
              <a:t>μ</a:t>
            </a:r>
            <a:r>
              <a:rPr lang="en-US" altLang="zh-CN" sz="2400" b="1" baseline="-25000">
                <a:solidFill>
                  <a:srgbClr val="00B0F0"/>
                </a:solidFill>
                <a:latin typeface="Arial" panose="020B0604020202020204" pitchFamily="34" charset="0"/>
                <a:ea typeface="宋体" panose="02010600030101010101" pitchFamily="2" charset="-122"/>
                <a:cs typeface="Arial" panose="020B0604020202020204" pitchFamily="34" charset="0"/>
                <a:sym typeface="+mn-ea"/>
              </a:rPr>
              <a:t>L</a:t>
            </a:r>
            <a:endParaRPr lang="zh-CN" altLang="en-US" sz="2400" b="1">
              <a:solidFill>
                <a:srgbClr val="00B0F0"/>
              </a:solidFill>
              <a:latin typeface="Times New Roman" panose="02020603050405020304" pitchFamily="18" charset="0"/>
              <a:ea typeface="宋体" panose="02010600030101010101" pitchFamily="2" charset="-122"/>
            </a:endParaRPr>
          </a:p>
          <a:p>
            <a:pPr marL="266700" indent="-266700"/>
            <a:endParaRPr lang="zh-CN" altLang="en-US" sz="2400" b="1">
              <a:solidFill>
                <a:srgbClr val="00B0F0"/>
              </a:solidFill>
              <a:latin typeface="Times New Roman" panose="02020603050405020304" pitchFamily="18" charset="0"/>
              <a:ea typeface="宋体" panose="02010600030101010101" pitchFamily="2" charset="-122"/>
            </a:endParaRPr>
          </a:p>
        </p:txBody>
      </p:sp>
      <p:sp>
        <p:nvSpPr>
          <p:cNvPr id="19" name="文本框 18"/>
          <p:cNvSpPr txBox="1"/>
          <p:nvPr/>
        </p:nvSpPr>
        <p:spPr>
          <a:xfrm>
            <a:off x="3928745" y="5002530"/>
            <a:ext cx="988060" cy="829945"/>
          </a:xfrm>
          <a:prstGeom prst="rect">
            <a:avLst/>
          </a:prstGeom>
          <a:noFill/>
          <a:ln w="9525">
            <a:noFill/>
          </a:ln>
        </p:spPr>
        <p:txBody>
          <a:bodyPr wrap="square" anchor="t">
            <a:spAutoFit/>
          </a:bodyPr>
          <a:lstStyle/>
          <a:p>
            <a:pPr marL="266700" indent="-266700"/>
            <a:r>
              <a:rPr lang="en-US" altLang="zh-CN"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μ</a:t>
            </a:r>
            <a:r>
              <a:rPr lang="en-US" altLang="zh-CN" sz="2400" b="1" baseline="-25000">
                <a:solidFill>
                  <a:srgbClr val="C00000"/>
                </a:solidFill>
                <a:latin typeface="Arial" panose="020B0604020202020204" pitchFamily="34" charset="0"/>
                <a:ea typeface="宋体" panose="02010600030101010101" pitchFamily="2" charset="-122"/>
                <a:cs typeface="Arial" panose="020B0604020202020204" pitchFamily="34" charset="0"/>
                <a:sym typeface="+mn-ea"/>
              </a:rPr>
              <a:t>R</a:t>
            </a:r>
            <a:endParaRPr lang="zh-CN" altLang="en-US" sz="2400" b="1">
              <a:solidFill>
                <a:srgbClr val="C00000"/>
              </a:solidFill>
              <a:latin typeface="Times New Roman" panose="02020603050405020304" pitchFamily="18" charset="0"/>
              <a:ea typeface="宋体" panose="02010600030101010101" pitchFamily="2" charset="-122"/>
            </a:endParaRPr>
          </a:p>
          <a:p>
            <a:pPr marL="266700" indent="-266700"/>
            <a:endParaRPr lang="en-US" altLang="en-US" sz="2400" b="1">
              <a:solidFill>
                <a:srgbClr val="C00000"/>
              </a:solidFill>
              <a:latin typeface="Times New Roman" panose="02020603050405020304" pitchFamily="18" charset="0"/>
              <a:ea typeface="宋体" panose="02010600030101010101" pitchFamily="2" charset="-122"/>
            </a:endParaRPr>
          </a:p>
        </p:txBody>
      </p:sp>
      <p:pic>
        <p:nvPicPr>
          <p:cNvPr id="6" name="图片 5"/>
          <p:cNvPicPr>
            <a:picLocks noChangeAspect="1"/>
          </p:cNvPicPr>
          <p:nvPr/>
        </p:nvPicPr>
        <p:blipFill>
          <a:blip r:embed="rId5"/>
          <a:stretch>
            <a:fillRect/>
          </a:stretch>
        </p:blipFill>
        <p:spPr>
          <a:xfrm>
            <a:off x="5535295" y="3244850"/>
            <a:ext cx="5897245" cy="825500"/>
          </a:xfrm>
          <a:prstGeom prst="rect">
            <a:avLst/>
          </a:prstGeom>
        </p:spPr>
      </p:pic>
      <p:pic>
        <p:nvPicPr>
          <p:cNvPr id="8" name="图片 7"/>
          <p:cNvPicPr>
            <a:picLocks noChangeAspect="1"/>
          </p:cNvPicPr>
          <p:nvPr/>
        </p:nvPicPr>
        <p:blipFill>
          <a:blip r:embed="rId6"/>
          <a:stretch>
            <a:fillRect/>
          </a:stretch>
        </p:blipFill>
        <p:spPr>
          <a:xfrm>
            <a:off x="297180" y="1677670"/>
            <a:ext cx="5043805" cy="2752725"/>
          </a:xfrm>
          <a:prstGeom prst="rect">
            <a:avLst/>
          </a:prstGeom>
        </p:spPr>
      </p:pic>
      <p:sp>
        <p:nvSpPr>
          <p:cNvPr id="10" name="文本框 9"/>
          <p:cNvSpPr txBox="1"/>
          <p:nvPr/>
        </p:nvSpPr>
        <p:spPr>
          <a:xfrm>
            <a:off x="1804670" y="2209800"/>
            <a:ext cx="706755" cy="368300"/>
          </a:xfrm>
          <a:prstGeom prst="rect">
            <a:avLst/>
          </a:prstGeom>
          <a:noFill/>
          <a:ln w="9525">
            <a:noFill/>
          </a:ln>
        </p:spPr>
        <p:txBody>
          <a:bodyPr wrap="square" anchor="t">
            <a:spAutoFit/>
          </a:bodyPr>
          <a:lstStyle/>
          <a:p>
            <a:pPr marL="266700" indent="-266700"/>
            <a:r>
              <a:rPr lang="en-US" altLang="zh-CN" b="1">
                <a:solidFill>
                  <a:srgbClr val="C00000"/>
                </a:solidFill>
                <a:latin typeface="Times New Roman" panose="02020603050405020304" pitchFamily="18" charset="0"/>
                <a:ea typeface="宋体" panose="02010600030101010101" pitchFamily="2" charset="-122"/>
                <a:sym typeface="+mn-ea"/>
              </a:rPr>
              <a:t>a</a:t>
            </a:r>
            <a:endParaRPr lang="en-US" altLang="en-US" b="1">
              <a:solidFill>
                <a:srgbClr val="C00000"/>
              </a:solidFill>
              <a:latin typeface="Times New Roman" panose="02020603050405020304" pitchFamily="18" charset="0"/>
              <a:ea typeface="宋体" panose="02010600030101010101" pitchFamily="2" charset="-122"/>
            </a:endParaRPr>
          </a:p>
        </p:txBody>
      </p:sp>
      <p:sp>
        <p:nvSpPr>
          <p:cNvPr id="11" name="文本框 10"/>
          <p:cNvSpPr txBox="1"/>
          <p:nvPr/>
        </p:nvSpPr>
        <p:spPr>
          <a:xfrm>
            <a:off x="1804670" y="2578100"/>
            <a:ext cx="706755" cy="368300"/>
          </a:xfrm>
          <a:prstGeom prst="rect">
            <a:avLst/>
          </a:prstGeom>
          <a:noFill/>
          <a:ln w="9525">
            <a:noFill/>
          </a:ln>
        </p:spPr>
        <p:txBody>
          <a:bodyPr wrap="square" anchor="t">
            <a:spAutoFit/>
          </a:bodyPr>
          <a:lstStyle/>
          <a:p>
            <a:pPr marL="266700" indent="-266700"/>
            <a:r>
              <a:rPr lang="en-US" altLang="zh-CN" b="1">
                <a:solidFill>
                  <a:srgbClr val="C00000"/>
                </a:solidFill>
                <a:latin typeface="Times New Roman" panose="02020603050405020304" pitchFamily="18" charset="0"/>
                <a:ea typeface="宋体" panose="02010600030101010101" pitchFamily="2" charset="-122"/>
                <a:sym typeface="+mn-ea"/>
              </a:rPr>
              <a:t>b</a:t>
            </a:r>
            <a:endParaRPr lang="en-US" altLang="en-US" b="1">
              <a:solidFill>
                <a:srgbClr val="C00000"/>
              </a:solidFill>
              <a:latin typeface="Times New Roman" panose="02020603050405020304" pitchFamily="18" charset="0"/>
              <a:ea typeface="宋体" panose="02010600030101010101" pitchFamily="2" charset="-122"/>
            </a:endParaRPr>
          </a:p>
        </p:txBody>
      </p:sp>
      <p:sp>
        <p:nvSpPr>
          <p:cNvPr id="12" name="文本框 11"/>
          <p:cNvSpPr txBox="1"/>
          <p:nvPr/>
        </p:nvSpPr>
        <p:spPr>
          <a:xfrm>
            <a:off x="1804670" y="3244850"/>
            <a:ext cx="706755" cy="368300"/>
          </a:xfrm>
          <a:prstGeom prst="rect">
            <a:avLst/>
          </a:prstGeom>
          <a:noFill/>
          <a:ln w="9525">
            <a:noFill/>
          </a:ln>
        </p:spPr>
        <p:txBody>
          <a:bodyPr wrap="square" anchor="t">
            <a:spAutoFit/>
          </a:bodyPr>
          <a:lstStyle/>
          <a:p>
            <a:pPr marL="266700" indent="-266700"/>
            <a:r>
              <a:rPr lang="en-US" altLang="zh-CN" b="1">
                <a:solidFill>
                  <a:srgbClr val="C00000"/>
                </a:solidFill>
                <a:latin typeface="Times New Roman" panose="02020603050405020304" pitchFamily="18" charset="0"/>
                <a:ea typeface="宋体" panose="02010600030101010101" pitchFamily="2" charset="-122"/>
                <a:sym typeface="+mn-ea"/>
              </a:rPr>
              <a:t>a'</a:t>
            </a:r>
            <a:endParaRPr lang="en-US" altLang="en-US" b="1">
              <a:solidFill>
                <a:srgbClr val="C00000"/>
              </a:solidFill>
              <a:latin typeface="Times New Roman" panose="02020603050405020304" pitchFamily="18" charset="0"/>
              <a:ea typeface="宋体" panose="02010600030101010101" pitchFamily="2" charset="-122"/>
            </a:endParaRPr>
          </a:p>
        </p:txBody>
      </p:sp>
      <p:sp>
        <p:nvSpPr>
          <p:cNvPr id="20" name="文本框 19"/>
          <p:cNvSpPr txBox="1"/>
          <p:nvPr/>
        </p:nvSpPr>
        <p:spPr>
          <a:xfrm>
            <a:off x="1793875" y="2876550"/>
            <a:ext cx="706755" cy="368300"/>
          </a:xfrm>
          <a:prstGeom prst="rect">
            <a:avLst/>
          </a:prstGeom>
          <a:noFill/>
          <a:ln w="9525">
            <a:noFill/>
          </a:ln>
        </p:spPr>
        <p:txBody>
          <a:bodyPr wrap="square" anchor="t">
            <a:spAutoFit/>
          </a:bodyPr>
          <a:lstStyle/>
          <a:p>
            <a:pPr marL="266700" indent="-266700"/>
            <a:r>
              <a:rPr lang="en-US" altLang="zh-CN" b="1">
                <a:solidFill>
                  <a:srgbClr val="C00000"/>
                </a:solidFill>
                <a:latin typeface="Times New Roman" panose="02020603050405020304" pitchFamily="18" charset="0"/>
                <a:ea typeface="宋体" panose="02010600030101010101" pitchFamily="2" charset="-122"/>
                <a:sym typeface="+mn-ea"/>
              </a:rPr>
              <a:t>b'</a:t>
            </a:r>
            <a:endParaRPr lang="en-US" altLang="en-US" b="1">
              <a:solidFill>
                <a:srgbClr val="C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Edge states</a:t>
            </a:r>
          </a:p>
        </p:txBody>
      </p:sp>
      <p:sp>
        <p:nvSpPr>
          <p:cNvPr id="9" name="文本框 8"/>
          <p:cNvSpPr txBox="1"/>
          <p:nvPr/>
        </p:nvSpPr>
        <p:spPr>
          <a:xfrm>
            <a:off x="5180965" y="1970405"/>
            <a:ext cx="6490970" cy="4708981"/>
          </a:xfrm>
          <a:prstGeom prst="rect">
            <a:avLst/>
          </a:prstGeom>
          <a:noFill/>
          <a:ln w="9525">
            <a:noFill/>
          </a:ln>
        </p:spPr>
        <p:txBody>
          <a:bodyPr wrap="square" anchor="t">
            <a:spAutoFit/>
          </a:bodyPr>
          <a:lstStyle/>
          <a:p>
            <a:pPr marL="266700" indent="-266700"/>
            <a:r>
              <a:rPr lang="en-US" altLang="zh-CN" sz="2000" b="1" dirty="0">
                <a:solidFill>
                  <a:srgbClr val="C00000"/>
                </a:solidFill>
                <a:latin typeface="Times New Roman" panose="02020603050405020304" pitchFamily="18" charset="0"/>
                <a:ea typeface="宋体" panose="02010600030101010101" pitchFamily="2" charset="-122"/>
              </a:rPr>
              <a:t>Why only the edge state will conduct in the</a:t>
            </a:r>
            <a:r>
              <a:rPr lang="en-US" altLang="zh-CN" sz="2000" b="1" dirty="0">
                <a:solidFill>
                  <a:srgbClr val="C00000"/>
                </a:solidFill>
                <a:latin typeface="Times New Roman" panose="02020603050405020304" pitchFamily="18" charset="0"/>
                <a:ea typeface="宋体" panose="02010600030101010101" pitchFamily="2" charset="-122"/>
                <a:sym typeface="+mn-ea"/>
              </a:rPr>
              <a:t> opposite direction?</a:t>
            </a:r>
          </a:p>
          <a:p>
            <a:pPr marL="266700" indent="-266700"/>
            <a:endParaRPr lang="en-US" altLang="zh-CN" sz="2000" b="1" dirty="0">
              <a:solidFill>
                <a:srgbClr val="C00000"/>
              </a:solidFill>
              <a:latin typeface="Times New Roman" panose="02020603050405020304" pitchFamily="18" charset="0"/>
              <a:ea typeface="宋体" panose="02010600030101010101" pitchFamily="2" charset="-122"/>
              <a:sym typeface="+mn-ea"/>
            </a:endParaRPr>
          </a:p>
          <a:p>
            <a:pPr marL="266700" indent="-266700"/>
            <a:r>
              <a:rPr lang="en-US" altLang="zh-CN" sz="2000" b="1" dirty="0">
                <a:solidFill>
                  <a:srgbClr val="C00000"/>
                </a:solidFill>
                <a:latin typeface="Times New Roman" panose="02020603050405020304" pitchFamily="18" charset="0"/>
                <a:ea typeface="宋体" panose="02010600030101010101" pitchFamily="2" charset="-122"/>
                <a:sym typeface="+mn-ea"/>
              </a:rPr>
              <a:t>1. </a:t>
            </a:r>
            <a:r>
              <a:rPr sz="2000" b="1" dirty="0">
                <a:solidFill>
                  <a:srgbClr val="C00000"/>
                </a:solidFill>
                <a:latin typeface="Times New Roman" panose="02020603050405020304" pitchFamily="18" charset="0"/>
                <a:ea typeface="宋体" panose="02010600030101010101" pitchFamily="2" charset="-122"/>
              </a:rPr>
              <a:t>From the perspective of the energy space in the upper </a:t>
            </a:r>
            <a:r>
              <a:rPr lang="en-US" sz="2000" b="1" dirty="0">
                <a:solidFill>
                  <a:srgbClr val="C00000"/>
                </a:solidFill>
                <a:latin typeface="Times New Roman" panose="02020603050405020304" pitchFamily="18" charset="0"/>
                <a:ea typeface="宋体" panose="02010600030101010101" pitchFamily="2" charset="-122"/>
              </a:rPr>
              <a:t>panel</a:t>
            </a:r>
            <a:r>
              <a:rPr sz="2000" b="1" dirty="0">
                <a:solidFill>
                  <a:srgbClr val="C00000"/>
                </a:solidFill>
                <a:latin typeface="Times New Roman" panose="02020603050405020304" pitchFamily="18" charset="0"/>
                <a:ea typeface="宋体" panose="02010600030101010101" pitchFamily="2" charset="-122"/>
              </a:rPr>
              <a:t>, the middle energy level is flat, the velocity v=</a:t>
            </a:r>
            <a:r>
              <a:rPr sz="2000" b="1" dirty="0" err="1">
                <a:solidFill>
                  <a:srgbClr val="C00000"/>
                </a:solidFill>
                <a:latin typeface="Times New Roman" panose="02020603050405020304" pitchFamily="18" charset="0"/>
                <a:ea typeface="宋体" panose="02010600030101010101" pitchFamily="2" charset="-122"/>
              </a:rPr>
              <a:t>dE</a:t>
            </a:r>
            <a:r>
              <a:rPr sz="2000" b="1" dirty="0">
                <a:solidFill>
                  <a:srgbClr val="C00000"/>
                </a:solidFill>
                <a:latin typeface="Times New Roman" panose="02020603050405020304" pitchFamily="18" charset="0"/>
                <a:ea typeface="宋体" panose="02010600030101010101" pitchFamily="2" charset="-122"/>
              </a:rPr>
              <a:t>/</a:t>
            </a:r>
            <a:r>
              <a:rPr sz="2000" b="1" dirty="0" err="1">
                <a:solidFill>
                  <a:srgbClr val="C00000"/>
                </a:solidFill>
                <a:latin typeface="Calibri" panose="020F0502020204030204" charset="0"/>
                <a:ea typeface="宋体" panose="02010600030101010101" pitchFamily="2" charset="-122"/>
                <a:cs typeface="Calibri" panose="020F0502020204030204" charset="0"/>
              </a:rPr>
              <a:t>ħ</a:t>
            </a:r>
            <a:r>
              <a:rPr sz="2000" b="1" dirty="0" err="1">
                <a:solidFill>
                  <a:srgbClr val="C00000"/>
                </a:solidFill>
                <a:latin typeface="Times New Roman" panose="02020603050405020304" pitchFamily="18" charset="0"/>
                <a:ea typeface="宋体" panose="02010600030101010101" pitchFamily="2" charset="-122"/>
              </a:rPr>
              <a:t>dk</a:t>
            </a:r>
            <a:r>
              <a:rPr sz="2000" b="1" dirty="0">
                <a:solidFill>
                  <a:srgbClr val="C00000"/>
                </a:solidFill>
                <a:latin typeface="Times New Roman" panose="02020603050405020304" pitchFamily="18" charset="0"/>
                <a:ea typeface="宋体" panose="02010600030101010101" pitchFamily="2" charset="-122"/>
              </a:rPr>
              <a:t>=0, and only the electron velocity of the edge state is not zero</a:t>
            </a:r>
          </a:p>
          <a:p>
            <a:pPr marL="266700" indent="-266700"/>
            <a:endParaRPr sz="2000" b="1" dirty="0">
              <a:solidFill>
                <a:srgbClr val="C00000"/>
              </a:solidFill>
              <a:latin typeface="Times New Roman" panose="02020603050405020304" pitchFamily="18" charset="0"/>
              <a:ea typeface="宋体" panose="02010600030101010101" pitchFamily="2" charset="-122"/>
            </a:endParaRPr>
          </a:p>
          <a:p>
            <a:pPr marL="266700" indent="-266700"/>
            <a:endParaRPr sz="2000" b="1" dirty="0">
              <a:solidFill>
                <a:srgbClr val="C00000"/>
              </a:solidFill>
              <a:latin typeface="Times New Roman" panose="02020603050405020304" pitchFamily="18" charset="0"/>
              <a:ea typeface="宋体" panose="02010600030101010101" pitchFamily="2" charset="-122"/>
            </a:endParaRPr>
          </a:p>
          <a:p>
            <a:pPr marL="266700" indent="-266700"/>
            <a:endParaRPr lang="en-US" altLang="zh-CN" sz="2000" b="1" dirty="0">
              <a:solidFill>
                <a:srgbClr val="C00000"/>
              </a:solidFill>
              <a:latin typeface="Times New Roman" panose="02020603050405020304" pitchFamily="18" charset="0"/>
              <a:ea typeface="宋体" panose="02010600030101010101" pitchFamily="2" charset="-122"/>
              <a:sym typeface="+mn-ea"/>
            </a:endParaRPr>
          </a:p>
          <a:p>
            <a:pPr marL="266700" indent="-266700"/>
            <a:endParaRPr lang="en-US" altLang="zh-CN" sz="2000" b="1" dirty="0">
              <a:solidFill>
                <a:srgbClr val="C00000"/>
              </a:solidFill>
              <a:latin typeface="Times New Roman" panose="02020603050405020304" pitchFamily="18" charset="0"/>
              <a:ea typeface="宋体" panose="02010600030101010101" pitchFamily="2" charset="-122"/>
              <a:sym typeface="+mn-ea"/>
            </a:endParaRPr>
          </a:p>
          <a:p>
            <a:pPr marL="266700" indent="-266700"/>
            <a:r>
              <a:rPr lang="en-US" altLang="zh-CN" sz="2000" b="1" dirty="0">
                <a:solidFill>
                  <a:srgbClr val="C00000"/>
                </a:solidFill>
                <a:latin typeface="Times New Roman" panose="02020603050405020304" pitchFamily="18" charset="0"/>
                <a:ea typeface="宋体" panose="02010600030101010101" pitchFamily="2" charset="-122"/>
                <a:sym typeface="+mn-ea"/>
              </a:rPr>
              <a:t>2. </a:t>
            </a:r>
            <a:r>
              <a:rPr lang="zh-CN" altLang="en-US" sz="2000" b="1" dirty="0">
                <a:solidFill>
                  <a:srgbClr val="C00000"/>
                </a:solidFill>
                <a:latin typeface="Times New Roman" panose="02020603050405020304" pitchFamily="18" charset="0"/>
                <a:ea typeface="宋体" panose="02010600030101010101" pitchFamily="2" charset="-122"/>
                <a:sym typeface="+mn-ea"/>
              </a:rPr>
              <a:t>From a real space</a:t>
            </a:r>
            <a:r>
              <a:rPr lang="en-US" altLang="zh-CN" sz="2000" b="1" dirty="0">
                <a:solidFill>
                  <a:srgbClr val="C00000"/>
                </a:solidFill>
                <a:latin typeface="Times New Roman" panose="02020603050405020304" pitchFamily="18" charset="0"/>
                <a:ea typeface="宋体" panose="02010600030101010101" pitchFamily="2" charset="-122"/>
                <a:sym typeface="+mn-ea"/>
              </a:rPr>
              <a:t> perspective</a:t>
            </a:r>
            <a:r>
              <a:rPr lang="zh-CN" altLang="en-US" sz="2000" b="1" dirty="0">
                <a:solidFill>
                  <a:srgbClr val="C00000"/>
                </a:solidFill>
                <a:latin typeface="Times New Roman" panose="02020603050405020304" pitchFamily="18" charset="0"/>
                <a:ea typeface="宋体" panose="02010600030101010101" pitchFamily="2" charset="-122"/>
                <a:sym typeface="+mn-ea"/>
              </a:rPr>
              <a:t>, the electrons in the </a:t>
            </a:r>
            <a:r>
              <a:rPr lang="en-US" altLang="zh-CN" sz="2000" b="1" dirty="0">
                <a:solidFill>
                  <a:srgbClr val="C00000"/>
                </a:solidFill>
                <a:latin typeface="Times New Roman" panose="02020603050405020304" pitchFamily="18" charset="0"/>
                <a:ea typeface="宋体" panose="02010600030101010101" pitchFamily="2" charset="-122"/>
                <a:sym typeface="+mn-ea"/>
              </a:rPr>
              <a:t>bulk</a:t>
            </a:r>
            <a:r>
              <a:rPr lang="zh-CN" altLang="en-US" sz="2000" b="1" dirty="0">
                <a:solidFill>
                  <a:srgbClr val="C00000"/>
                </a:solidFill>
                <a:latin typeface="Times New Roman" panose="02020603050405020304" pitchFamily="18" charset="0"/>
                <a:ea typeface="宋体" panose="02010600030101010101" pitchFamily="2" charset="-122"/>
                <a:sym typeface="+mn-ea"/>
              </a:rPr>
              <a:t> spin around, so they're insulated, and only the edge states conduct electricity</a:t>
            </a:r>
          </a:p>
          <a:p>
            <a:pPr marL="266700" indent="-266700"/>
            <a:endParaRPr lang="en-US" altLang="zh-CN" sz="2000" b="1" dirty="0">
              <a:solidFill>
                <a:srgbClr val="C00000"/>
              </a:solidFill>
              <a:latin typeface="Times New Roman" panose="02020603050405020304" pitchFamily="18" charset="0"/>
              <a:ea typeface="宋体" panose="02010600030101010101" pitchFamily="2" charset="-122"/>
            </a:endParaRPr>
          </a:p>
        </p:txBody>
      </p:sp>
      <p:pic>
        <p:nvPicPr>
          <p:cNvPr id="6" name="图片 5"/>
          <p:cNvPicPr>
            <a:picLocks noChangeAspect="1"/>
          </p:cNvPicPr>
          <p:nvPr/>
        </p:nvPicPr>
        <p:blipFill>
          <a:blip r:embed="rId4"/>
          <a:stretch>
            <a:fillRect/>
          </a:stretch>
        </p:blipFill>
        <p:spPr>
          <a:xfrm>
            <a:off x="520065" y="3625585"/>
            <a:ext cx="4376420" cy="2388235"/>
          </a:xfrm>
          <a:prstGeom prst="rect">
            <a:avLst/>
          </a:prstGeom>
        </p:spPr>
      </p:pic>
      <p:pic>
        <p:nvPicPr>
          <p:cNvPr id="8" name="图片 7"/>
          <p:cNvPicPr>
            <a:picLocks noChangeAspect="1"/>
          </p:cNvPicPr>
          <p:nvPr/>
        </p:nvPicPr>
        <p:blipFill>
          <a:blip r:embed="rId5"/>
          <a:stretch>
            <a:fillRect/>
          </a:stretch>
        </p:blipFill>
        <p:spPr>
          <a:xfrm>
            <a:off x="5405120" y="4250055"/>
            <a:ext cx="5897245" cy="825500"/>
          </a:xfrm>
          <a:prstGeom prst="rect">
            <a:avLst/>
          </a:prstGeom>
        </p:spPr>
      </p:pic>
      <p:pic>
        <p:nvPicPr>
          <p:cNvPr id="2" name="图片 2">
            <a:extLst>
              <a:ext uri="{FF2B5EF4-FFF2-40B4-BE49-F238E27FC236}">
                <a16:creationId xmlns:a16="http://schemas.microsoft.com/office/drawing/2014/main" id="{01349CE2-BC54-E334-8766-8A452B4337B4}"/>
              </a:ext>
            </a:extLst>
          </p:cNvPr>
          <p:cNvPicPr>
            <a:picLocks noChangeAspect="1"/>
          </p:cNvPicPr>
          <p:nvPr/>
        </p:nvPicPr>
        <p:blipFill rotWithShape="1">
          <a:blip r:embed="rId6"/>
          <a:srcRect l="45037" t="48603" r="10045" b="220"/>
          <a:stretch/>
        </p:blipFill>
        <p:spPr>
          <a:xfrm>
            <a:off x="1780869" y="1067435"/>
            <a:ext cx="2020281" cy="23615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Edge states</a:t>
            </a:r>
          </a:p>
        </p:txBody>
      </p:sp>
      <p:pic>
        <p:nvPicPr>
          <p:cNvPr id="3" name="图片 2"/>
          <p:cNvPicPr>
            <a:picLocks noChangeAspect="1"/>
          </p:cNvPicPr>
          <p:nvPr/>
        </p:nvPicPr>
        <p:blipFill>
          <a:blip r:embed="rId4"/>
          <a:srcRect l="1680" t="48603" r="-3911" b="220"/>
          <a:stretch>
            <a:fillRect/>
          </a:stretch>
        </p:blipFill>
        <p:spPr>
          <a:xfrm>
            <a:off x="550545" y="1817370"/>
            <a:ext cx="4598035" cy="2361565"/>
          </a:xfrm>
          <a:prstGeom prst="rect">
            <a:avLst/>
          </a:prstGeom>
        </p:spPr>
      </p:pic>
      <p:sp>
        <p:nvSpPr>
          <p:cNvPr id="9" name="文本框 8"/>
          <p:cNvSpPr txBox="1"/>
          <p:nvPr/>
        </p:nvSpPr>
        <p:spPr>
          <a:xfrm>
            <a:off x="5417185" y="2301875"/>
            <a:ext cx="6373495" cy="3784600"/>
          </a:xfrm>
          <a:prstGeom prst="rect">
            <a:avLst/>
          </a:prstGeom>
          <a:noFill/>
          <a:ln w="9525">
            <a:noFill/>
          </a:ln>
        </p:spPr>
        <p:txBody>
          <a:bodyPr wrap="square" anchor="t">
            <a:spAutoFit/>
          </a:bodyPr>
          <a:lstStyle/>
          <a:p>
            <a:pPr marL="266700" indent="-266700"/>
            <a:r>
              <a:rPr lang="en-US" altLang="zh-CN" sz="2000" b="1" dirty="0">
                <a:solidFill>
                  <a:srgbClr val="C00000"/>
                </a:solidFill>
                <a:latin typeface="Times New Roman" panose="02020603050405020304" pitchFamily="18" charset="0"/>
                <a:ea typeface="宋体" panose="02010600030101010101" pitchFamily="2" charset="-122"/>
              </a:rPr>
              <a:t>1. </a:t>
            </a:r>
            <a:r>
              <a:rPr lang="zh-CN" altLang="en-US" sz="2000" b="1" dirty="0">
                <a:solidFill>
                  <a:srgbClr val="C00000"/>
                </a:solidFill>
                <a:latin typeface="Times New Roman" panose="02020603050405020304" pitchFamily="18" charset="0"/>
                <a:ea typeface="宋体" panose="02010600030101010101" pitchFamily="2" charset="-122"/>
              </a:rPr>
              <a:t>With the addition of a magnetic field, the middle electrons spin around under the influence of lorentz magnetic force, unable to conduct current, while the edge electrons conduct forward, and the upper and lower electrons have opposite velocities（</a:t>
            </a:r>
            <a:r>
              <a:rPr lang="en-US" altLang="zh-CN" sz="2000" b="1" dirty="0">
                <a:solidFill>
                  <a:srgbClr val="C00000"/>
                </a:solidFill>
                <a:latin typeface="Times New Roman" panose="02020603050405020304" pitchFamily="18" charset="0"/>
                <a:ea typeface="宋体" panose="02010600030101010101" pitchFamily="2" charset="-122"/>
              </a:rPr>
              <a:t>v=</a:t>
            </a:r>
            <a:r>
              <a:rPr lang="en-US" altLang="zh-CN" sz="2000" b="1" dirty="0" err="1">
                <a:solidFill>
                  <a:srgbClr val="C00000"/>
                </a:solidFill>
                <a:latin typeface="Times New Roman" panose="02020603050405020304" pitchFamily="18" charset="0"/>
                <a:ea typeface="宋体" panose="02010600030101010101" pitchFamily="2" charset="-122"/>
              </a:rPr>
              <a:t>dE</a:t>
            </a:r>
            <a:r>
              <a:rPr lang="en-US" altLang="zh-CN" sz="2000" b="1" dirty="0">
                <a:solidFill>
                  <a:srgbClr val="C00000"/>
                </a:solidFill>
                <a:latin typeface="Times New Roman" panose="02020603050405020304" pitchFamily="18" charset="0"/>
                <a:ea typeface="宋体" panose="02010600030101010101" pitchFamily="2" charset="-122"/>
              </a:rPr>
              <a:t>/</a:t>
            </a:r>
            <a:r>
              <a:rPr lang="en-US" altLang="zh-CN" sz="2000" b="1" dirty="0" err="1">
                <a:solidFill>
                  <a:srgbClr val="C00000"/>
                </a:solidFill>
                <a:latin typeface="Calibri" panose="020F0502020204030204" charset="0"/>
                <a:ea typeface="宋体" panose="02010600030101010101" pitchFamily="2" charset="-122"/>
                <a:cs typeface="Calibri" panose="020F0502020204030204" charset="0"/>
              </a:rPr>
              <a:t>ħ</a:t>
            </a:r>
            <a:r>
              <a:rPr lang="en-US" altLang="zh-CN" sz="2000" b="1" dirty="0" err="1">
                <a:solidFill>
                  <a:srgbClr val="C00000"/>
                </a:solidFill>
                <a:latin typeface="Times New Roman" panose="02020603050405020304" pitchFamily="18" charset="0"/>
                <a:ea typeface="宋体" panose="02010600030101010101" pitchFamily="2" charset="-122"/>
              </a:rPr>
              <a:t>dk</a:t>
            </a:r>
            <a:r>
              <a:rPr lang="zh-CN" altLang="en-US" sz="2000" b="1" dirty="0">
                <a:solidFill>
                  <a:srgbClr val="C00000"/>
                </a:solidFill>
                <a:latin typeface="Times New Roman" panose="02020603050405020304" pitchFamily="18" charset="0"/>
                <a:ea typeface="宋体" panose="02010600030101010101" pitchFamily="2" charset="-122"/>
              </a:rPr>
              <a:t>）</a:t>
            </a: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2. </a:t>
            </a:r>
            <a:r>
              <a:rPr lang="zh-CN" altLang="en-US" sz="2000" b="1" dirty="0">
                <a:solidFill>
                  <a:srgbClr val="C00000"/>
                </a:solidFill>
                <a:latin typeface="Times New Roman" panose="02020603050405020304" pitchFamily="18" charset="0"/>
                <a:ea typeface="宋体" panose="02010600030101010101" pitchFamily="2" charset="-122"/>
              </a:rPr>
              <a:t>The top edge electrons that are going from left to right are going to come from the left, which is the same chemical potential, and the bottom edge electrons that are going from right to left are going to come from the right, which is the same chemical potential</a:t>
            </a:r>
          </a:p>
          <a:p>
            <a:pPr marL="266700" indent="-266700"/>
            <a:endParaRPr lang="zh-CN" altLang="en-US" sz="2000" b="1" dirty="0">
              <a:solidFill>
                <a:srgbClr val="C00000"/>
              </a:solidFill>
              <a:latin typeface="Times New Roman" panose="02020603050405020304" pitchFamily="18" charset="0"/>
              <a:ea typeface="宋体" panose="02010600030101010101" pitchFamily="2" charset="-122"/>
            </a:endParaRPr>
          </a:p>
          <a:p>
            <a:pPr marL="266700" indent="-266700"/>
            <a:endParaRPr lang="en-US" altLang="zh-CN" sz="2000" b="1" dirty="0">
              <a:solidFill>
                <a:srgbClr val="C00000"/>
              </a:solidFill>
              <a:latin typeface="Times New Roman" panose="02020603050405020304" pitchFamily="18" charset="0"/>
              <a:ea typeface="宋体" panose="02010600030101010101" pitchFamily="2" charset="-122"/>
            </a:endParaRPr>
          </a:p>
        </p:txBody>
      </p:sp>
      <p:pic>
        <p:nvPicPr>
          <p:cNvPr id="2" name="图片 5">
            <a:extLst>
              <a:ext uri="{FF2B5EF4-FFF2-40B4-BE49-F238E27FC236}">
                <a16:creationId xmlns:a16="http://schemas.microsoft.com/office/drawing/2014/main" id="{783157BC-F737-0D44-CE91-C91C04E078FD}"/>
              </a:ext>
            </a:extLst>
          </p:cNvPr>
          <p:cNvPicPr>
            <a:picLocks noChangeAspect="1"/>
          </p:cNvPicPr>
          <p:nvPr/>
        </p:nvPicPr>
        <p:blipFill>
          <a:blip r:embed="rId5"/>
          <a:stretch>
            <a:fillRect/>
          </a:stretch>
        </p:blipFill>
        <p:spPr>
          <a:xfrm>
            <a:off x="550545" y="4194175"/>
            <a:ext cx="4376420" cy="23882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809510" y="892492"/>
            <a:ext cx="9398240" cy="460375"/>
          </a:xfrm>
          <a:prstGeom prst="rect">
            <a:avLst/>
          </a:prstGeom>
          <a:noFill/>
          <a:ln w="9525">
            <a:noFill/>
          </a:ln>
        </p:spPr>
        <p:txBody>
          <a:bodyPr wrap="square" anchor="t">
            <a:spAutoFit/>
          </a:bodyPr>
          <a:lstStyle/>
          <a:p>
            <a:pPr marL="266700" indent="-266700" algn="ctr"/>
            <a:r>
              <a:rPr lang="zh-CN" altLang="en-US" sz="2400" b="1" dirty="0">
                <a:solidFill>
                  <a:srgbClr val="C00000"/>
                </a:solidFill>
                <a:latin typeface="Times New Roman" panose="02020603050405020304" pitchFamily="18" charset="0"/>
                <a:ea typeface="宋体" panose="02010600030101010101" pitchFamily="2" charset="-122"/>
                <a:sym typeface="+mn-ea"/>
              </a:rPr>
              <a:t>Experimental verification of edge states</a:t>
            </a:r>
          </a:p>
        </p:txBody>
      </p:sp>
      <p:sp>
        <p:nvSpPr>
          <p:cNvPr id="9" name="文本框 8"/>
          <p:cNvSpPr txBox="1"/>
          <p:nvPr/>
        </p:nvSpPr>
        <p:spPr>
          <a:xfrm>
            <a:off x="6359525" y="1491615"/>
            <a:ext cx="9725660" cy="1322070"/>
          </a:xfrm>
          <a:prstGeom prst="rect">
            <a:avLst/>
          </a:prstGeom>
          <a:noFill/>
          <a:ln w="9525">
            <a:noFill/>
          </a:ln>
        </p:spPr>
        <p:txBody>
          <a:bodyPr wrap="square" anchor="t">
            <a:spAutoFit/>
          </a:bodyPr>
          <a:lstStyle/>
          <a:p>
            <a:pPr marL="266700" indent="-266700"/>
            <a:r>
              <a:rPr lang="en-US" sz="2000" b="1" dirty="0">
                <a:solidFill>
                  <a:srgbClr val="C00000"/>
                </a:solidFill>
                <a:latin typeface="Times New Roman" panose="02020603050405020304" pitchFamily="18" charset="0"/>
                <a:ea typeface="宋体" panose="02010600030101010101" pitchFamily="2" charset="-122"/>
              </a:rPr>
              <a:t>Experiment: GaAs-</a:t>
            </a:r>
            <a:r>
              <a:rPr lang="en-US" sz="2000" b="1" dirty="0" err="1">
                <a:solidFill>
                  <a:srgbClr val="C00000"/>
                </a:solidFill>
                <a:latin typeface="Times New Roman" panose="02020603050405020304" pitchFamily="18" charset="0"/>
                <a:ea typeface="宋体" panose="02010600030101010101" pitchFamily="2" charset="-122"/>
              </a:rPr>
              <a:t>AlGaAs</a:t>
            </a:r>
            <a:r>
              <a:rPr lang="en-US" sz="2000" b="1" dirty="0">
                <a:solidFill>
                  <a:srgbClr val="C00000"/>
                </a:solidFill>
                <a:latin typeface="Times New Roman" panose="02020603050405020304" pitchFamily="18" charset="0"/>
                <a:ea typeface="宋体" panose="02010600030101010101" pitchFamily="2" charset="-122"/>
              </a:rPr>
              <a:t>, adiabatic transport.</a:t>
            </a:r>
          </a:p>
          <a:p>
            <a:pPr marL="266700" indent="-266700"/>
            <a:r>
              <a:rPr lang="en-US" sz="2000" b="1" i="1" dirty="0">
                <a:solidFill>
                  <a:srgbClr val="C00000"/>
                </a:solidFill>
                <a:latin typeface="Times New Roman" panose="02020603050405020304" pitchFamily="18" charset="0"/>
                <a:ea typeface="宋体" panose="02010600030101010101" pitchFamily="2" charset="-122"/>
              </a:rPr>
              <a:t>1987,G.Timp</a:t>
            </a:r>
            <a:r>
              <a:rPr lang="en-US" altLang="zh-CN" sz="2000" b="1" i="1" dirty="0">
                <a:solidFill>
                  <a:srgbClr val="C00000"/>
                </a:solidFill>
                <a:latin typeface="Times New Roman" panose="02020603050405020304" pitchFamily="18" charset="0"/>
                <a:ea typeface="宋体" panose="02010600030101010101" pitchFamily="2" charset="-122"/>
              </a:rPr>
              <a:t> PRL59.732(1987)</a:t>
            </a:r>
          </a:p>
          <a:p>
            <a:pPr marL="266700" indent="-266700"/>
            <a:endParaRPr lang="zh-CN" altLang="en-US" sz="2000" b="1" dirty="0">
              <a:solidFill>
                <a:srgbClr val="C00000"/>
              </a:solidFill>
              <a:latin typeface="Times New Roman" panose="02020603050405020304" pitchFamily="18" charset="0"/>
              <a:ea typeface="宋体" panose="02010600030101010101" pitchFamily="2" charset="-122"/>
            </a:endParaRPr>
          </a:p>
          <a:p>
            <a:pPr marL="266700" indent="-266700"/>
            <a:endParaRPr lang="en-US" altLang="zh-CN" sz="2000" b="1" dirty="0">
              <a:solidFill>
                <a:srgbClr val="C00000"/>
              </a:solidFill>
              <a:latin typeface="Times New Roman" panose="02020603050405020304" pitchFamily="18" charset="0"/>
              <a:ea typeface="宋体" panose="02010600030101010101" pitchFamily="2" charset="-122"/>
            </a:endParaRPr>
          </a:p>
        </p:txBody>
      </p:sp>
      <p:cxnSp>
        <p:nvCxnSpPr>
          <p:cNvPr id="8" name="直接连接符 7"/>
          <p:cNvCxnSpPr/>
          <p:nvPr/>
        </p:nvCxnSpPr>
        <p:spPr>
          <a:xfrm>
            <a:off x="706755" y="4943475"/>
            <a:ext cx="126111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71525" y="5555615"/>
            <a:ext cx="1261110"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4"/>
          <a:stretch>
            <a:fillRect/>
          </a:stretch>
        </p:blipFill>
        <p:spPr>
          <a:xfrm>
            <a:off x="2032635" y="5555615"/>
            <a:ext cx="2063115" cy="1004570"/>
          </a:xfrm>
          <a:prstGeom prst="rect">
            <a:avLst/>
          </a:prstGeom>
        </p:spPr>
      </p:pic>
      <p:pic>
        <p:nvPicPr>
          <p:cNvPr id="24" name="图片 23"/>
          <p:cNvPicPr>
            <a:picLocks noChangeAspect="1"/>
          </p:cNvPicPr>
          <p:nvPr/>
        </p:nvPicPr>
        <p:blipFill>
          <a:blip r:embed="rId4"/>
          <a:stretch>
            <a:fillRect/>
          </a:stretch>
        </p:blipFill>
        <p:spPr>
          <a:xfrm flipH="1" flipV="1">
            <a:off x="1967865" y="3938905"/>
            <a:ext cx="2063115" cy="1004570"/>
          </a:xfrm>
          <a:prstGeom prst="rect">
            <a:avLst/>
          </a:prstGeom>
        </p:spPr>
      </p:pic>
      <p:cxnSp>
        <p:nvCxnSpPr>
          <p:cNvPr id="25" name="直接连接符 24"/>
          <p:cNvCxnSpPr/>
          <p:nvPr/>
        </p:nvCxnSpPr>
        <p:spPr>
          <a:xfrm>
            <a:off x="4030980" y="4943475"/>
            <a:ext cx="126111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030980" y="5555615"/>
            <a:ext cx="126111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831465" y="5095875"/>
            <a:ext cx="335280" cy="3854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箭头连接符 29"/>
          <p:cNvCxnSpPr/>
          <p:nvPr/>
        </p:nvCxnSpPr>
        <p:spPr>
          <a:xfrm flipH="1">
            <a:off x="4738370" y="4943475"/>
            <a:ext cx="10795" cy="690245"/>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306570" y="5058410"/>
            <a:ext cx="1242060" cy="460375"/>
          </a:xfrm>
          <a:prstGeom prst="rect">
            <a:avLst/>
          </a:prstGeom>
          <a:noFill/>
          <a:ln w="9525">
            <a:noFill/>
          </a:ln>
        </p:spPr>
        <p:txBody>
          <a:bodyPr wrap="square" anchor="t">
            <a:spAutoFit/>
          </a:bodyPr>
          <a:lstStyle/>
          <a:p>
            <a:pPr marL="266700" indent="-266700"/>
            <a:r>
              <a:rPr lang="en-US" altLang="zh-CN" sz="2400" b="1">
                <a:solidFill>
                  <a:srgbClr val="C00000"/>
                </a:solidFill>
                <a:latin typeface="Times New Roman" panose="02020603050405020304" pitchFamily="18" charset="0"/>
                <a:ea typeface="宋体" panose="02010600030101010101" pitchFamily="2" charset="-122"/>
                <a:sym typeface="+mn-ea"/>
              </a:rPr>
              <a:t>W</a:t>
            </a:r>
            <a:endParaRPr lang="en-US" altLang="en-US" sz="2400" b="1">
              <a:solidFill>
                <a:srgbClr val="C00000"/>
              </a:solidFill>
              <a:latin typeface="Times New Roman" panose="02020603050405020304" pitchFamily="18" charset="0"/>
              <a:ea typeface="宋体" panose="02010600030101010101" pitchFamily="2" charset="-122"/>
            </a:endParaRPr>
          </a:p>
        </p:txBody>
      </p:sp>
      <p:pic>
        <p:nvPicPr>
          <p:cNvPr id="33" name="图片 32"/>
          <p:cNvPicPr>
            <a:picLocks noChangeAspect="1"/>
          </p:cNvPicPr>
          <p:nvPr/>
        </p:nvPicPr>
        <p:blipFill>
          <a:blip r:embed="rId4"/>
          <a:stretch>
            <a:fillRect/>
          </a:stretch>
        </p:blipFill>
        <p:spPr>
          <a:xfrm flipH="1" flipV="1">
            <a:off x="2235200" y="4346575"/>
            <a:ext cx="1527810" cy="743585"/>
          </a:xfrm>
          <a:prstGeom prst="rect">
            <a:avLst/>
          </a:prstGeom>
        </p:spPr>
      </p:pic>
      <p:cxnSp>
        <p:nvCxnSpPr>
          <p:cNvPr id="34" name="直接箭头连接符 33"/>
          <p:cNvCxnSpPr/>
          <p:nvPr/>
        </p:nvCxnSpPr>
        <p:spPr>
          <a:xfrm flipV="1">
            <a:off x="707390" y="5111750"/>
            <a:ext cx="1412240" cy="2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128395" y="4025265"/>
            <a:ext cx="569595" cy="460375"/>
          </a:xfrm>
          <a:prstGeom prst="rect">
            <a:avLst/>
          </a:prstGeom>
          <a:noFill/>
          <a:ln w="9525">
            <a:noFill/>
          </a:ln>
        </p:spPr>
        <p:txBody>
          <a:bodyPr wrap="square" anchor="t">
            <a:spAutoFit/>
          </a:bodyPr>
          <a:lstStyle/>
          <a:p>
            <a:pPr marL="266700" indent="-266700"/>
            <a:r>
              <a:rPr lang="en-US" altLang="zh-CN" sz="2400" b="1">
                <a:solidFill>
                  <a:srgbClr val="C00000"/>
                </a:solidFill>
                <a:latin typeface="Times New Roman" panose="02020603050405020304" pitchFamily="18" charset="0"/>
                <a:ea typeface="宋体" panose="02010600030101010101" pitchFamily="2" charset="-122"/>
                <a:sym typeface="+mn-ea"/>
              </a:rPr>
              <a:t>B</a:t>
            </a:r>
            <a:endParaRPr lang="en-US" altLang="en-US" sz="2400" b="1">
              <a:solidFill>
                <a:srgbClr val="C00000"/>
              </a:solidFill>
              <a:latin typeface="Times New Roman" panose="02020603050405020304" pitchFamily="18" charset="0"/>
              <a:ea typeface="宋体" panose="02010600030101010101" pitchFamily="2" charset="-122"/>
            </a:endParaRPr>
          </a:p>
        </p:txBody>
      </p:sp>
      <p:cxnSp>
        <p:nvCxnSpPr>
          <p:cNvPr id="36" name="直接箭头连接符 35"/>
          <p:cNvCxnSpPr/>
          <p:nvPr/>
        </p:nvCxnSpPr>
        <p:spPr>
          <a:xfrm flipH="1" flipV="1">
            <a:off x="771525" y="5410835"/>
            <a:ext cx="1412240" cy="2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4"/>
          <a:stretch>
            <a:fillRect/>
          </a:stretch>
        </p:blipFill>
        <p:spPr>
          <a:xfrm flipH="1">
            <a:off x="2235200" y="5481320"/>
            <a:ext cx="1527810" cy="743585"/>
          </a:xfrm>
          <a:prstGeom prst="rect">
            <a:avLst/>
          </a:prstGeom>
        </p:spPr>
      </p:pic>
      <p:cxnSp>
        <p:nvCxnSpPr>
          <p:cNvPr id="38" name="直接箭头连接符 37"/>
          <p:cNvCxnSpPr/>
          <p:nvPr/>
        </p:nvCxnSpPr>
        <p:spPr>
          <a:xfrm flipV="1">
            <a:off x="3879850" y="5090160"/>
            <a:ext cx="1412240" cy="2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flipV="1">
            <a:off x="3763645" y="5389245"/>
            <a:ext cx="1412240" cy="2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0" name="图片 39"/>
          <p:cNvPicPr>
            <a:picLocks noChangeAspect="1"/>
          </p:cNvPicPr>
          <p:nvPr/>
        </p:nvPicPr>
        <p:blipFill>
          <a:blip r:embed="rId4"/>
          <a:stretch>
            <a:fillRect/>
          </a:stretch>
        </p:blipFill>
        <p:spPr>
          <a:xfrm flipH="1" flipV="1">
            <a:off x="2628900" y="4898390"/>
            <a:ext cx="788035" cy="384175"/>
          </a:xfrm>
          <a:prstGeom prst="rect">
            <a:avLst/>
          </a:prstGeom>
        </p:spPr>
      </p:pic>
      <p:pic>
        <p:nvPicPr>
          <p:cNvPr id="41" name="图片 40"/>
          <p:cNvPicPr>
            <a:picLocks noChangeAspect="1"/>
          </p:cNvPicPr>
          <p:nvPr/>
        </p:nvPicPr>
        <p:blipFill>
          <a:blip r:embed="rId4"/>
          <a:stretch>
            <a:fillRect/>
          </a:stretch>
        </p:blipFill>
        <p:spPr>
          <a:xfrm flipH="1">
            <a:off x="2628900" y="5282565"/>
            <a:ext cx="765175" cy="415925"/>
          </a:xfrm>
          <a:prstGeom prst="rect">
            <a:avLst/>
          </a:prstGeom>
        </p:spPr>
      </p:pic>
      <p:sp>
        <p:nvSpPr>
          <p:cNvPr id="42" name="椭圆 41"/>
          <p:cNvSpPr/>
          <p:nvPr/>
        </p:nvSpPr>
        <p:spPr>
          <a:xfrm>
            <a:off x="2800985" y="5062220"/>
            <a:ext cx="420370" cy="452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070600" y="2209165"/>
            <a:ext cx="5859145" cy="439991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The material is clipped into a ring, hollow in the middle, and the magnetic field is in full space, unlike the AB effect. The edge channel is formed, and the upper and lower channels do not overlap in space, but move in opposite directions.</a:t>
            </a: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    </a:t>
            </a:r>
            <a:r>
              <a:rPr lang="zh-CN" altLang="en-US" sz="2000" b="1" dirty="0">
                <a:solidFill>
                  <a:srgbClr val="C00000"/>
                </a:solidFill>
                <a:latin typeface="Times New Roman" panose="02020603050405020304" pitchFamily="18" charset="0"/>
                <a:ea typeface="宋体" panose="02010600030101010101" pitchFamily="2" charset="-122"/>
              </a:rPr>
              <a:t>The middle state is the edge state, which rotates automatically and does not overlap with other edge states.</a:t>
            </a:r>
          </a:p>
          <a:p>
            <a:pPr marL="266700" indent="-266700"/>
            <a:endParaRPr lang="en-US" altLang="zh-CN" sz="2000" b="1" dirty="0">
              <a:solidFill>
                <a:srgbClr val="C00000"/>
              </a:solidFill>
              <a:latin typeface="Times New Roman" panose="02020603050405020304" pitchFamily="18" charset="0"/>
              <a:ea typeface="宋体" panose="02010600030101010101" pitchFamily="2" charset="-122"/>
            </a:endParaRP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W&lt;</a:t>
            </a:r>
            <a:r>
              <a:rPr lang="en-US" altLang="zh-CN" sz="2000" b="1" dirty="0" err="1">
                <a:solidFill>
                  <a:srgbClr val="C00000"/>
                </a:solidFill>
                <a:latin typeface="Times New Roman" panose="02020603050405020304" pitchFamily="18" charset="0"/>
                <a:ea typeface="宋体" panose="02010600030101010101" pitchFamily="2" charset="-122"/>
              </a:rPr>
              <a:t>Lcyclotron</a:t>
            </a:r>
            <a:r>
              <a:rPr lang="en-US" altLang="zh-CN" sz="2000" b="1" dirty="0">
                <a:solidFill>
                  <a:srgbClr val="C00000"/>
                </a:solidFill>
                <a:latin typeface="Times New Roman" panose="02020603050405020304" pitchFamily="18" charset="0"/>
                <a:ea typeface="宋体" panose="02010600030101010101" pitchFamily="2" charset="-122"/>
              </a:rPr>
              <a:t>, AB effect,</a:t>
            </a:r>
            <a:r>
              <a:rPr lang="zh-CN" altLang="en-US" sz="2000" b="1" dirty="0">
                <a:solidFill>
                  <a:srgbClr val="C00000"/>
                </a:solidFill>
                <a:latin typeface="Times New Roman" panose="02020603050405020304" pitchFamily="18" charset="0"/>
                <a:ea typeface="宋体" panose="02010600030101010101" pitchFamily="2" charset="-122"/>
              </a:rPr>
              <a:t> magnetoresistive oscillations，</a:t>
            </a:r>
          </a:p>
          <a:p>
            <a:pPr marL="266700" indent="-266700"/>
            <a:endParaRPr lang="en-US" altLang="zh-CN" sz="2000" b="1" dirty="0">
              <a:solidFill>
                <a:srgbClr val="C00000"/>
              </a:solidFill>
              <a:latin typeface="Times New Roman" panose="02020603050405020304" pitchFamily="18" charset="0"/>
              <a:ea typeface="宋体" panose="02010600030101010101" pitchFamily="2" charset="-122"/>
            </a:endParaRPr>
          </a:p>
          <a:p>
            <a:pPr marL="266700" indent="-266700"/>
            <a:r>
              <a:rPr lang="en-US" altLang="zh-CN" sz="2000" b="1" dirty="0">
                <a:solidFill>
                  <a:srgbClr val="C00000"/>
                </a:solidFill>
                <a:latin typeface="Times New Roman" panose="02020603050405020304" pitchFamily="18" charset="0"/>
                <a:ea typeface="宋体" panose="02010600030101010101" pitchFamily="2" charset="-122"/>
              </a:rPr>
              <a:t>W&gt;</a:t>
            </a:r>
            <a:r>
              <a:rPr lang="en-US" altLang="zh-CN" sz="2000" b="1" dirty="0" err="1">
                <a:solidFill>
                  <a:srgbClr val="C00000"/>
                </a:solidFill>
                <a:latin typeface="Times New Roman" panose="02020603050405020304" pitchFamily="18" charset="0"/>
                <a:ea typeface="宋体" panose="02010600030101010101" pitchFamily="2" charset="-122"/>
                <a:sym typeface="+mn-ea"/>
              </a:rPr>
              <a:t>Lcyclotron</a:t>
            </a:r>
            <a:r>
              <a:rPr lang="en-US" altLang="zh-CN" sz="2000" b="1" dirty="0">
                <a:solidFill>
                  <a:srgbClr val="C00000"/>
                </a:solidFill>
                <a:latin typeface="Times New Roman" panose="02020603050405020304" pitchFamily="18" charset="0"/>
                <a:ea typeface="宋体" panose="02010600030101010101" pitchFamily="2" charset="-122"/>
                <a:sym typeface="+mn-ea"/>
              </a:rPr>
              <a:t>, no closed path, no AB effect, no </a:t>
            </a:r>
            <a:r>
              <a:rPr lang="zh-CN" altLang="en-US" sz="2000" b="1" dirty="0">
                <a:solidFill>
                  <a:srgbClr val="C00000"/>
                </a:solidFill>
                <a:latin typeface="Times New Roman" panose="02020603050405020304" pitchFamily="18" charset="0"/>
                <a:ea typeface="宋体" panose="02010600030101010101" pitchFamily="2" charset="-122"/>
                <a:sym typeface="+mn-ea"/>
              </a:rPr>
              <a:t>magnetoresistive oscillation</a:t>
            </a:r>
            <a:r>
              <a:rPr lang="zh-CN" altLang="en-US" b="1" dirty="0">
                <a:solidFill>
                  <a:srgbClr val="C00000"/>
                </a:solidFill>
                <a:latin typeface="Times New Roman" panose="02020603050405020304" pitchFamily="18" charset="0"/>
                <a:ea typeface="宋体" panose="02010600030101010101" pitchFamily="2" charset="-122"/>
                <a:sym typeface="+mn-ea"/>
              </a:rPr>
              <a:t>。</a:t>
            </a:r>
          </a:p>
        </p:txBody>
      </p:sp>
      <p:cxnSp>
        <p:nvCxnSpPr>
          <p:cNvPr id="44" name="直接连接符 43"/>
          <p:cNvCxnSpPr/>
          <p:nvPr/>
        </p:nvCxnSpPr>
        <p:spPr>
          <a:xfrm>
            <a:off x="771525" y="2275840"/>
            <a:ext cx="126111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36295" y="2887980"/>
            <a:ext cx="1261110"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46" name="图片 45"/>
          <p:cNvPicPr>
            <a:picLocks noChangeAspect="1"/>
          </p:cNvPicPr>
          <p:nvPr/>
        </p:nvPicPr>
        <p:blipFill>
          <a:blip r:embed="rId4"/>
          <a:stretch>
            <a:fillRect/>
          </a:stretch>
        </p:blipFill>
        <p:spPr>
          <a:xfrm>
            <a:off x="2097405" y="2887980"/>
            <a:ext cx="2063115" cy="1004570"/>
          </a:xfrm>
          <a:prstGeom prst="rect">
            <a:avLst/>
          </a:prstGeom>
        </p:spPr>
      </p:pic>
      <p:pic>
        <p:nvPicPr>
          <p:cNvPr id="47" name="图片 46"/>
          <p:cNvPicPr>
            <a:picLocks noChangeAspect="1"/>
          </p:cNvPicPr>
          <p:nvPr/>
        </p:nvPicPr>
        <p:blipFill>
          <a:blip r:embed="rId4"/>
          <a:stretch>
            <a:fillRect/>
          </a:stretch>
        </p:blipFill>
        <p:spPr>
          <a:xfrm flipH="1" flipV="1">
            <a:off x="2032635" y="1271270"/>
            <a:ext cx="2063115" cy="1004570"/>
          </a:xfrm>
          <a:prstGeom prst="rect">
            <a:avLst/>
          </a:prstGeom>
        </p:spPr>
      </p:pic>
      <p:cxnSp>
        <p:nvCxnSpPr>
          <p:cNvPr id="48" name="直接连接符 47"/>
          <p:cNvCxnSpPr/>
          <p:nvPr/>
        </p:nvCxnSpPr>
        <p:spPr>
          <a:xfrm>
            <a:off x="4095750" y="2275840"/>
            <a:ext cx="126111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095750" y="2887980"/>
            <a:ext cx="126111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2896235" y="2428240"/>
            <a:ext cx="335280" cy="3854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箭头连接符 50"/>
          <p:cNvCxnSpPr/>
          <p:nvPr/>
        </p:nvCxnSpPr>
        <p:spPr>
          <a:xfrm flipH="1">
            <a:off x="4803140" y="2275840"/>
            <a:ext cx="10795" cy="690245"/>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371340" y="2390775"/>
            <a:ext cx="1242060" cy="460375"/>
          </a:xfrm>
          <a:prstGeom prst="rect">
            <a:avLst/>
          </a:prstGeom>
          <a:noFill/>
          <a:ln w="9525">
            <a:noFill/>
          </a:ln>
        </p:spPr>
        <p:txBody>
          <a:bodyPr wrap="square" anchor="t">
            <a:spAutoFit/>
          </a:bodyPr>
          <a:lstStyle/>
          <a:p>
            <a:pPr marL="266700" indent="-266700"/>
            <a:r>
              <a:rPr lang="en-US" altLang="zh-CN" sz="2400" b="1">
                <a:solidFill>
                  <a:srgbClr val="C00000"/>
                </a:solidFill>
                <a:latin typeface="Times New Roman" panose="02020603050405020304" pitchFamily="18" charset="0"/>
                <a:ea typeface="宋体" panose="02010600030101010101" pitchFamily="2" charset="-122"/>
                <a:sym typeface="+mn-ea"/>
              </a:rPr>
              <a:t>W</a:t>
            </a:r>
            <a:endParaRPr lang="en-US" altLang="en-US" sz="2400" b="1">
              <a:solidFill>
                <a:srgbClr val="C00000"/>
              </a:solidFill>
              <a:latin typeface="Times New Roman" panose="02020603050405020304" pitchFamily="18" charset="0"/>
              <a:ea typeface="宋体" panose="02010600030101010101" pitchFamily="2" charset="-122"/>
            </a:endParaRPr>
          </a:p>
        </p:txBody>
      </p:sp>
      <p:pic>
        <p:nvPicPr>
          <p:cNvPr id="53" name="图片 52"/>
          <p:cNvPicPr>
            <a:picLocks noChangeAspect="1"/>
          </p:cNvPicPr>
          <p:nvPr/>
        </p:nvPicPr>
        <p:blipFill>
          <a:blip r:embed="rId4"/>
          <a:stretch>
            <a:fillRect/>
          </a:stretch>
        </p:blipFill>
        <p:spPr>
          <a:xfrm flipH="1" flipV="1">
            <a:off x="2259330" y="1871345"/>
            <a:ext cx="1527810" cy="743585"/>
          </a:xfrm>
          <a:prstGeom prst="rect">
            <a:avLst/>
          </a:prstGeom>
        </p:spPr>
      </p:pic>
      <p:sp>
        <p:nvSpPr>
          <p:cNvPr id="55" name="文本框 54"/>
          <p:cNvSpPr txBox="1"/>
          <p:nvPr/>
        </p:nvSpPr>
        <p:spPr>
          <a:xfrm>
            <a:off x="1193165" y="1357630"/>
            <a:ext cx="569595" cy="460375"/>
          </a:xfrm>
          <a:prstGeom prst="rect">
            <a:avLst/>
          </a:prstGeom>
          <a:noFill/>
          <a:ln w="9525">
            <a:noFill/>
          </a:ln>
        </p:spPr>
        <p:txBody>
          <a:bodyPr wrap="square" anchor="t">
            <a:spAutoFit/>
          </a:bodyPr>
          <a:lstStyle/>
          <a:p>
            <a:pPr marL="266700" indent="-266700"/>
            <a:r>
              <a:rPr lang="en-US" altLang="zh-CN" sz="2400" b="1">
                <a:solidFill>
                  <a:srgbClr val="C00000"/>
                </a:solidFill>
                <a:latin typeface="Times New Roman" panose="02020603050405020304" pitchFamily="18" charset="0"/>
                <a:ea typeface="宋体" panose="02010600030101010101" pitchFamily="2" charset="-122"/>
                <a:sym typeface="+mn-ea"/>
              </a:rPr>
              <a:t>B</a:t>
            </a:r>
            <a:endParaRPr lang="en-US" altLang="en-US" sz="2400" b="1">
              <a:solidFill>
                <a:srgbClr val="C00000"/>
              </a:solidFill>
              <a:latin typeface="Times New Roman" panose="02020603050405020304" pitchFamily="18" charset="0"/>
              <a:ea typeface="宋体" panose="02010600030101010101" pitchFamily="2" charset="-122"/>
            </a:endParaRPr>
          </a:p>
        </p:txBody>
      </p:sp>
      <p:cxnSp>
        <p:nvCxnSpPr>
          <p:cNvPr id="56" name="直接箭头连接符 55"/>
          <p:cNvCxnSpPr/>
          <p:nvPr/>
        </p:nvCxnSpPr>
        <p:spPr>
          <a:xfrm flipV="1">
            <a:off x="847090" y="2614930"/>
            <a:ext cx="1412240" cy="2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7" name="图片 56"/>
          <p:cNvPicPr>
            <a:picLocks noChangeAspect="1"/>
          </p:cNvPicPr>
          <p:nvPr/>
        </p:nvPicPr>
        <p:blipFill>
          <a:blip r:embed="rId4"/>
          <a:stretch>
            <a:fillRect/>
          </a:stretch>
        </p:blipFill>
        <p:spPr>
          <a:xfrm flipH="1">
            <a:off x="2259330" y="2614930"/>
            <a:ext cx="1527810" cy="743585"/>
          </a:xfrm>
          <a:prstGeom prst="rect">
            <a:avLst/>
          </a:prstGeom>
        </p:spPr>
      </p:pic>
      <p:cxnSp>
        <p:nvCxnSpPr>
          <p:cNvPr id="59" name="直接箭头连接符 58"/>
          <p:cNvCxnSpPr/>
          <p:nvPr/>
        </p:nvCxnSpPr>
        <p:spPr>
          <a:xfrm>
            <a:off x="3787140" y="2614930"/>
            <a:ext cx="14725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2865755" y="2394585"/>
            <a:ext cx="420370" cy="452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770880" y="4864576"/>
            <a:ext cx="5469890" cy="83597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6005831" y="5698490"/>
            <a:ext cx="5469890" cy="107283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箭头连接符 64"/>
          <p:cNvCxnSpPr/>
          <p:nvPr/>
        </p:nvCxnSpPr>
        <p:spPr>
          <a:xfrm flipH="1" flipV="1">
            <a:off x="5081905" y="3090062"/>
            <a:ext cx="1261110" cy="1843405"/>
          </a:xfrm>
          <a:prstGeom prst="straightConnector1">
            <a:avLst/>
          </a:prstGeom>
          <a:ln w="508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H="1" flipV="1">
            <a:off x="5012055" y="5741035"/>
            <a:ext cx="1045845" cy="269240"/>
          </a:xfrm>
          <a:prstGeom prst="straightConnector1">
            <a:avLst/>
          </a:prstGeom>
          <a:ln w="508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1590040" y="1271270"/>
            <a:ext cx="792480" cy="829945"/>
          </a:xfrm>
          <a:prstGeom prst="rect">
            <a:avLst/>
          </a:prstGeom>
          <a:noFill/>
          <a:ln w="9525">
            <a:noFill/>
          </a:ln>
        </p:spPr>
        <p:txBody>
          <a:bodyPr wrap="none" anchor="t">
            <a:spAutoFit/>
          </a:bodyPr>
          <a:lstStyle/>
          <a:p>
            <a:pPr marL="266700" indent="-266700"/>
            <a:r>
              <a:rPr lang="en-US" altLang="en-US" sz="4800" b="1">
                <a:solidFill>
                  <a:srgbClr val="C00000"/>
                </a:solidFill>
                <a:latin typeface="微软雅黑" panose="020B0503020204020204" pitchFamily="34" charset="-122"/>
                <a:ea typeface="微软雅黑" panose="020B0503020204020204" pitchFamily="34" charset="-122"/>
                <a:sym typeface="+mn-ea"/>
              </a:rPr>
              <a:t>⊗</a:t>
            </a:r>
            <a:endParaRPr lang="en-US" altLang="en-US" sz="4800" b="1">
              <a:solidFill>
                <a:srgbClr val="C00000"/>
              </a:solidFill>
              <a:latin typeface="Times New Roman" panose="02020603050405020304" pitchFamily="18" charset="0"/>
              <a:ea typeface="宋体" panose="02010600030101010101" pitchFamily="2" charset="-122"/>
            </a:endParaRPr>
          </a:p>
        </p:txBody>
      </p:sp>
      <p:sp>
        <p:nvSpPr>
          <p:cNvPr id="68" name="文本框 67"/>
          <p:cNvSpPr txBox="1"/>
          <p:nvPr/>
        </p:nvSpPr>
        <p:spPr>
          <a:xfrm>
            <a:off x="1391285" y="4113530"/>
            <a:ext cx="792480" cy="829945"/>
          </a:xfrm>
          <a:prstGeom prst="rect">
            <a:avLst/>
          </a:prstGeom>
          <a:noFill/>
          <a:ln w="9525">
            <a:noFill/>
          </a:ln>
        </p:spPr>
        <p:txBody>
          <a:bodyPr wrap="none" anchor="t">
            <a:spAutoFit/>
          </a:bodyPr>
          <a:lstStyle/>
          <a:p>
            <a:pPr marL="266700" indent="-266700"/>
            <a:r>
              <a:rPr lang="en-US" altLang="en-US" sz="4800" b="1">
                <a:solidFill>
                  <a:srgbClr val="C00000"/>
                </a:solidFill>
                <a:latin typeface="微软雅黑" panose="020B0503020204020204" pitchFamily="34" charset="-122"/>
                <a:ea typeface="微软雅黑" panose="020B0503020204020204" pitchFamily="34" charset="-122"/>
                <a:sym typeface="+mn-ea"/>
              </a:rPr>
              <a:t>⊗</a:t>
            </a:r>
            <a:endParaRPr lang="en-US" altLang="en-US" sz="4800" b="1">
              <a:solidFill>
                <a:srgbClr val="C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Halperin theory and Application of the </a:t>
            </a:r>
            <a:r>
              <a:rPr lang="en-US" altLang="en-US" sz="2400" b="1" dirty="0" err="1">
                <a:solidFill>
                  <a:srgbClr val="C00000"/>
                </a:solidFill>
                <a:latin typeface="Times New Roman" panose="02020603050405020304" pitchFamily="18" charset="0"/>
                <a:ea typeface="宋体" panose="02010600030101010101" pitchFamily="2" charset="-122"/>
              </a:rPr>
              <a:t>Buttiker</a:t>
            </a:r>
            <a:r>
              <a:rPr lang="en-US" altLang="en-US" sz="2400" b="1" dirty="0">
                <a:solidFill>
                  <a:srgbClr val="C00000"/>
                </a:solidFill>
                <a:latin typeface="Times New Roman" panose="02020603050405020304" pitchFamily="18" charset="0"/>
                <a:ea typeface="宋体" panose="02010600030101010101" pitchFamily="2" charset="-122"/>
              </a:rPr>
              <a:t> formular</a:t>
            </a:r>
            <a:r>
              <a:rPr lang="en-US" altLang="en-US" sz="2400" b="1" dirty="0">
                <a:solidFill>
                  <a:srgbClr val="C00000"/>
                </a:solidFill>
                <a:latin typeface="Times New Roman" panose="02020603050405020304" pitchFamily="18" charset="0"/>
                <a:ea typeface="宋体" panose="02010600030101010101" pitchFamily="2" charset="-122"/>
                <a:sym typeface="+mn-ea"/>
              </a:rPr>
              <a:t> </a:t>
            </a:r>
            <a:endParaRPr lang="en-US" altLang="en-US" sz="2400" b="1" dirty="0">
              <a:solidFill>
                <a:srgbClr val="C00000"/>
              </a:solidFill>
              <a:latin typeface="Times New Roman" panose="02020603050405020304" pitchFamily="18" charset="0"/>
              <a:ea typeface="宋体" panose="02010600030101010101" pitchFamily="2" charset="-122"/>
            </a:endParaRPr>
          </a:p>
        </p:txBody>
      </p:sp>
      <p:pic>
        <p:nvPicPr>
          <p:cNvPr id="3" name="图片 2"/>
          <p:cNvPicPr>
            <a:picLocks noChangeAspect="1"/>
          </p:cNvPicPr>
          <p:nvPr/>
        </p:nvPicPr>
        <p:blipFill>
          <a:blip r:embed="rId4"/>
          <a:stretch>
            <a:fillRect/>
          </a:stretch>
        </p:blipFill>
        <p:spPr>
          <a:xfrm>
            <a:off x="885825" y="2294890"/>
            <a:ext cx="5346065" cy="2504440"/>
          </a:xfrm>
          <a:prstGeom prst="rect">
            <a:avLst/>
          </a:prstGeom>
        </p:spPr>
      </p:pic>
      <p:sp>
        <p:nvSpPr>
          <p:cNvPr id="8" name="文本框 7"/>
          <p:cNvSpPr txBox="1"/>
          <p:nvPr/>
        </p:nvSpPr>
        <p:spPr>
          <a:xfrm>
            <a:off x="6336665" y="1607820"/>
            <a:ext cx="5536565" cy="5016758"/>
          </a:xfrm>
          <a:prstGeom prst="rect">
            <a:avLst/>
          </a:prstGeom>
          <a:noFill/>
          <a:ln w="9525">
            <a:noFill/>
          </a:ln>
        </p:spPr>
        <p:txBody>
          <a:bodyPr wrap="square" anchor="t">
            <a:spAutoFit/>
          </a:bodyPr>
          <a:lstStyle/>
          <a:p>
            <a:pPr marL="266700" indent="-266700"/>
            <a:r>
              <a:rPr lang="en-US" altLang="en-US" sz="20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sz="20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B.I.Halperin,PRB</a:t>
            </a:r>
            <a:r>
              <a:rPr lang="en-US" altLang="en-US" sz="20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25,2185(1982)</a:t>
            </a:r>
          </a:p>
          <a:p>
            <a:pPr marL="266700" indent="-266700"/>
            <a:endParaRPr lang="en-US"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marL="266700" indent="-266700"/>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Multiterminal multichannel device，</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1, 2 is </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source and drain</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both sides are electrodes </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contacts</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，In the middle is the device，</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H</a:t>
            </a:r>
            <a:r>
              <a:rPr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all resistance can be obtained by measuring </a:t>
            </a:r>
            <a:r>
              <a:rPr 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3</a:t>
            </a:r>
            <a:r>
              <a:rPr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5 bias</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edge electrodes (2, 6) remain off-state  when measuring hall current.</a:t>
            </a:r>
          </a:p>
          <a:p>
            <a:pPr marL="266700" indent="-266700"/>
            <a:endPar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marL="266700" indent="-266700"/>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Under strong magnetic field</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i</a:t>
            </a:r>
            <a:r>
              <a:rPr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n the linear </a:t>
            </a:r>
            <a:r>
              <a:rPr 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response </a:t>
            </a:r>
            <a:r>
              <a:rPr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case (weak bias), suppose a small bias is added at 1 </a:t>
            </a:r>
            <a:r>
              <a:rPr 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δ</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μ</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 the chemical potential is different on both contacts and will generate a current. At edge states, the top current flows from left has same chemical potential </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μ</a:t>
            </a:r>
            <a:r>
              <a:rPr lang="en-US" altLang="zh-CN" sz="2000" b="1" baseline="-25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L</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and the bottom current is </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μ</a:t>
            </a:r>
            <a:r>
              <a:rPr lang="en-US" altLang="zh-CN" sz="2000" b="1" baseline="-25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R</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b="1" dirty="0">
              <a:solidFill>
                <a:srgbClr val="C00000"/>
              </a:solidFill>
              <a:latin typeface="Times New Roman" panose="02020603050405020304" pitchFamily="18" charset="0"/>
              <a:ea typeface="宋体" panose="02010600030101010101" pitchFamily="2" charset="-122"/>
              <a:cs typeface="Arial" panose="020B0604020202020204" pitchFamily="34" charset="0"/>
            </a:endParaRPr>
          </a:p>
        </p:txBody>
      </p:sp>
      <p:sp>
        <p:nvSpPr>
          <p:cNvPr id="9" name="文本框 8"/>
          <p:cNvSpPr txBox="1"/>
          <p:nvPr/>
        </p:nvSpPr>
        <p:spPr>
          <a:xfrm>
            <a:off x="4983480" y="4010660"/>
            <a:ext cx="1047750" cy="460375"/>
          </a:xfrm>
          <a:prstGeom prst="rect">
            <a:avLst/>
          </a:prstGeom>
          <a:noFill/>
          <a:ln w="9525">
            <a:noFill/>
          </a:ln>
        </p:spPr>
        <p:txBody>
          <a:bodyPr wrap="square" anchor="t">
            <a:spAutoFit/>
          </a:bodyPr>
          <a:lstStyle/>
          <a:p>
            <a:pPr marL="266700" indent="-266700" algn="l"/>
            <a:r>
              <a:rPr lang="en-US" altLang="zh-CN"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E</a:t>
            </a:r>
            <a:r>
              <a:rPr lang="en-US" altLang="zh-CN" sz="2400" b="1" baseline="-25000">
                <a:solidFill>
                  <a:srgbClr val="C00000"/>
                </a:solidFill>
                <a:latin typeface="Arial" panose="020B0604020202020204" pitchFamily="34" charset="0"/>
                <a:ea typeface="宋体" panose="02010600030101010101" pitchFamily="2" charset="-122"/>
                <a:cs typeface="Arial" panose="020B0604020202020204" pitchFamily="34" charset="0"/>
                <a:sym typeface="+mn-ea"/>
              </a:rPr>
              <a:t>F</a:t>
            </a:r>
            <a:r>
              <a:rPr lang="en-US" altLang="zh-CN"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a:t>
            </a:r>
            <a:r>
              <a:rPr lang="zh-CN" altLang="en-US"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μ</a:t>
            </a:r>
            <a:r>
              <a:rPr lang="en-US" altLang="zh-CN"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R)</a:t>
            </a:r>
            <a:endParaRPr lang="zh-CN" altLang="en-US"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endParaRPr>
          </a:p>
        </p:txBody>
      </p:sp>
      <p:sp>
        <p:nvSpPr>
          <p:cNvPr id="10" name="文本框 9"/>
          <p:cNvSpPr txBox="1"/>
          <p:nvPr/>
        </p:nvSpPr>
        <p:spPr>
          <a:xfrm>
            <a:off x="0" y="4010660"/>
            <a:ext cx="1541145" cy="460375"/>
          </a:xfrm>
          <a:prstGeom prst="rect">
            <a:avLst/>
          </a:prstGeom>
          <a:noFill/>
          <a:ln w="9525">
            <a:noFill/>
          </a:ln>
        </p:spPr>
        <p:txBody>
          <a:bodyPr wrap="none" anchor="t">
            <a:spAutoFit/>
          </a:bodyPr>
          <a:lstStyle/>
          <a:p>
            <a:pPr marL="266700" indent="-266700" algn="l"/>
            <a:r>
              <a:rPr lang="en-US" altLang="zh-CN"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E</a:t>
            </a:r>
            <a:r>
              <a:rPr lang="en-US" altLang="zh-CN" sz="2400" b="1" baseline="-25000">
                <a:solidFill>
                  <a:srgbClr val="C00000"/>
                </a:solidFill>
                <a:latin typeface="Arial" panose="020B0604020202020204" pitchFamily="34" charset="0"/>
                <a:ea typeface="宋体" panose="02010600030101010101" pitchFamily="2" charset="-122"/>
                <a:cs typeface="Arial" panose="020B0604020202020204" pitchFamily="34" charset="0"/>
                <a:sym typeface="+mn-ea"/>
              </a:rPr>
              <a:t>F</a:t>
            </a:r>
            <a:r>
              <a:rPr lang="en-US" altLang="zh-CN"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a:t>
            </a:r>
            <a:r>
              <a:rPr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δ</a:t>
            </a:r>
            <a:r>
              <a:rPr lang="zh-CN" altLang="en-US"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μ</a:t>
            </a:r>
            <a:r>
              <a:rPr lang="en-US" altLang="zh-CN"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a:t>
            </a:r>
            <a:r>
              <a:rPr lang="zh-CN" altLang="en-US"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μ</a:t>
            </a:r>
            <a:r>
              <a:rPr lang="en-US" altLang="zh-CN" sz="2400" b="1" baseline="-25000">
                <a:solidFill>
                  <a:srgbClr val="C00000"/>
                </a:solidFill>
                <a:latin typeface="Arial" panose="020B0604020202020204" pitchFamily="34" charset="0"/>
                <a:ea typeface="宋体" panose="02010600030101010101" pitchFamily="2" charset="-122"/>
                <a:cs typeface="Arial" panose="020B0604020202020204" pitchFamily="34" charset="0"/>
                <a:sym typeface="+mn-ea"/>
              </a:rPr>
              <a:t>L</a:t>
            </a:r>
            <a:r>
              <a:rPr lang="en-US" altLang="zh-CN"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a:t>
            </a:r>
            <a:endParaRPr lang="en-US" altLang="en-US" sz="2400" b="1">
              <a:solidFill>
                <a:srgbClr val="C00000"/>
              </a:solidFill>
              <a:latin typeface="Times New Roman" panose="02020603050405020304" pitchFamily="18" charset="0"/>
              <a:ea typeface="宋体" panose="02010600030101010101" pitchFamily="2" charset="-122"/>
            </a:endParaRPr>
          </a:p>
        </p:txBody>
      </p:sp>
      <p:sp>
        <p:nvSpPr>
          <p:cNvPr id="11" name="文本框 10"/>
          <p:cNvSpPr txBox="1"/>
          <p:nvPr/>
        </p:nvSpPr>
        <p:spPr>
          <a:xfrm>
            <a:off x="734695" y="1834515"/>
            <a:ext cx="695960" cy="460375"/>
          </a:xfrm>
          <a:prstGeom prst="rect">
            <a:avLst/>
          </a:prstGeom>
          <a:noFill/>
          <a:ln w="9525">
            <a:noFill/>
          </a:ln>
        </p:spPr>
        <p:txBody>
          <a:bodyPr wrap="none" anchor="t">
            <a:spAutoFit/>
          </a:bodyPr>
          <a:lstStyle/>
          <a:p>
            <a:pPr marL="266700" indent="-266700"/>
            <a:r>
              <a:rPr lang="en-US" altLang="en-US" sz="2400" b="1">
                <a:solidFill>
                  <a:srgbClr val="C00000"/>
                </a:solidFill>
                <a:latin typeface="微软雅黑" panose="020B0503020204020204" pitchFamily="34" charset="-122"/>
                <a:ea typeface="微软雅黑" panose="020B0503020204020204" pitchFamily="34" charset="-122"/>
                <a:sym typeface="+mn-ea"/>
              </a:rPr>
              <a:t>B⊗</a:t>
            </a:r>
            <a:endParaRPr lang="en-US" altLang="en-US" sz="2400" b="1">
              <a:solidFill>
                <a:srgbClr val="C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sym typeface="+mn-ea"/>
              </a:rPr>
              <a:t>Halperin theory and Application of the </a:t>
            </a:r>
            <a:r>
              <a:rPr lang="en-US" altLang="en-US" sz="2400" b="1" dirty="0" err="1">
                <a:solidFill>
                  <a:srgbClr val="C00000"/>
                </a:solidFill>
                <a:latin typeface="Times New Roman" panose="02020603050405020304" pitchFamily="18" charset="0"/>
                <a:ea typeface="宋体" panose="02010600030101010101" pitchFamily="2" charset="-122"/>
                <a:sym typeface="+mn-ea"/>
              </a:rPr>
              <a:t>Buttiker</a:t>
            </a:r>
            <a:r>
              <a:rPr lang="en-US" altLang="en-US" sz="2400" b="1" dirty="0">
                <a:solidFill>
                  <a:srgbClr val="C00000"/>
                </a:solidFill>
                <a:latin typeface="Times New Roman" panose="02020603050405020304" pitchFamily="18" charset="0"/>
                <a:ea typeface="宋体" panose="02010600030101010101" pitchFamily="2" charset="-122"/>
                <a:sym typeface="+mn-ea"/>
              </a:rPr>
              <a:t> formular </a:t>
            </a:r>
            <a:endParaRPr lang="en-US" altLang="en-US" sz="2400" b="1" dirty="0">
              <a:solidFill>
                <a:srgbClr val="C00000"/>
              </a:solidFill>
              <a:latin typeface="Times New Roman" panose="02020603050405020304" pitchFamily="18" charset="0"/>
              <a:ea typeface="宋体" panose="02010600030101010101" pitchFamily="2" charset="-122"/>
            </a:endParaRPr>
          </a:p>
        </p:txBody>
      </p:sp>
      <p:sp>
        <p:nvSpPr>
          <p:cNvPr id="8" name="文本框 7"/>
          <p:cNvSpPr txBox="1"/>
          <p:nvPr/>
        </p:nvSpPr>
        <p:spPr>
          <a:xfrm>
            <a:off x="6119495" y="1940560"/>
            <a:ext cx="5718810" cy="132207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Start from </a:t>
            </a:r>
            <a:r>
              <a:rPr lang="en-US" altLang="en-US" sz="20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Landauer</a:t>
            </a:r>
            <a:r>
              <a:rPr lang="en-US"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formula, M channels,, </a:t>
            </a:r>
            <a:r>
              <a:rPr lang="en-US" altLang="en-US" sz="20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Buttiker</a:t>
            </a:r>
            <a:r>
              <a:rPr lang="en-US"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g</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eneralize it to multiple ports</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Under strong magnetic field, spin degeneracy 2 could be ignored due to Zeeman energy split.</a:t>
            </a:r>
          </a:p>
        </p:txBody>
      </p:sp>
      <p:graphicFrame>
        <p:nvGraphicFramePr>
          <p:cNvPr id="9" name="对象 8">
            <a:hlinkClick r:id="" action="ppaction://ole?verb=0"/>
          </p:cNvPr>
          <p:cNvGraphicFramePr>
            <a:graphicFrameLocks noChangeAspect="1"/>
          </p:cNvGraphicFramePr>
          <p:nvPr/>
        </p:nvGraphicFramePr>
        <p:xfrm>
          <a:off x="6119178" y="3143885"/>
          <a:ext cx="5229225" cy="3087370"/>
        </p:xfrm>
        <a:graphic>
          <a:graphicData uri="http://schemas.openxmlformats.org/presentationml/2006/ole">
            <mc:AlternateContent xmlns:mc="http://schemas.openxmlformats.org/markup-compatibility/2006">
              <mc:Choice xmlns:v="urn:schemas-microsoft-com:vml" Requires="v">
                <p:oleObj r:id="rId4" imgW="2882900" imgH="1701800" progId="Equation.KSEE3">
                  <p:embed/>
                </p:oleObj>
              </mc:Choice>
              <mc:Fallback>
                <p:oleObj r:id="rId4" imgW="2882900" imgH="1701800" progId="Equation.KSEE3">
                  <p:embed/>
                  <p:pic>
                    <p:nvPicPr>
                      <p:cNvPr id="9" name="对象 8">
                        <a:hlinkClick r:id="" action="ppaction://ole?verb=0"/>
                      </p:cNvPr>
                      <p:cNvPicPr/>
                      <p:nvPr/>
                    </p:nvPicPr>
                    <p:blipFill>
                      <a:blip r:embed="rId5"/>
                      <a:stretch>
                        <a:fillRect/>
                      </a:stretch>
                    </p:blipFill>
                    <p:spPr>
                      <a:xfrm>
                        <a:off x="6119178" y="3143885"/>
                        <a:ext cx="5229225" cy="3087370"/>
                      </a:xfrm>
                      <a:prstGeom prst="rect">
                        <a:avLst/>
                      </a:prstGeom>
                    </p:spPr>
                  </p:pic>
                </p:oleObj>
              </mc:Fallback>
            </mc:AlternateContent>
          </a:graphicData>
        </a:graphic>
      </p:graphicFrame>
      <p:pic>
        <p:nvPicPr>
          <p:cNvPr id="11" name="图片 10"/>
          <p:cNvPicPr>
            <a:picLocks noChangeAspect="1"/>
          </p:cNvPicPr>
          <p:nvPr/>
        </p:nvPicPr>
        <p:blipFill>
          <a:blip r:embed="rId6"/>
          <a:stretch>
            <a:fillRect/>
          </a:stretch>
        </p:blipFill>
        <p:spPr>
          <a:xfrm>
            <a:off x="637540" y="2671445"/>
            <a:ext cx="5184775" cy="28295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sym typeface="+mn-ea"/>
              </a:rPr>
              <a:t>Halperin theory and Application of the </a:t>
            </a:r>
            <a:r>
              <a:rPr lang="en-US" altLang="en-US" sz="2400" b="1" dirty="0" err="1">
                <a:solidFill>
                  <a:srgbClr val="C00000"/>
                </a:solidFill>
                <a:latin typeface="Times New Roman" panose="02020603050405020304" pitchFamily="18" charset="0"/>
                <a:ea typeface="宋体" panose="02010600030101010101" pitchFamily="2" charset="-122"/>
                <a:sym typeface="+mn-ea"/>
              </a:rPr>
              <a:t>Buttiker</a:t>
            </a:r>
            <a:r>
              <a:rPr lang="en-US" altLang="en-US" sz="2400" b="1" dirty="0">
                <a:solidFill>
                  <a:srgbClr val="C00000"/>
                </a:solidFill>
                <a:latin typeface="Times New Roman" panose="02020603050405020304" pitchFamily="18" charset="0"/>
                <a:ea typeface="宋体" panose="02010600030101010101" pitchFamily="2" charset="-122"/>
                <a:sym typeface="+mn-ea"/>
              </a:rPr>
              <a:t> formular </a:t>
            </a:r>
            <a:endParaRPr lang="en-US" altLang="en-US" sz="2400" b="1" dirty="0">
              <a:solidFill>
                <a:srgbClr val="C00000"/>
              </a:solidFill>
              <a:latin typeface="Times New Roman" panose="02020603050405020304" pitchFamily="18" charset="0"/>
              <a:ea typeface="宋体" panose="02010600030101010101" pitchFamily="2" charset="-122"/>
            </a:endParaRPr>
          </a:p>
        </p:txBody>
      </p:sp>
      <p:pic>
        <p:nvPicPr>
          <p:cNvPr id="3" name="图片 2"/>
          <p:cNvPicPr>
            <a:picLocks noChangeAspect="1"/>
          </p:cNvPicPr>
          <p:nvPr/>
        </p:nvPicPr>
        <p:blipFill>
          <a:blip r:embed="rId4"/>
          <a:stretch>
            <a:fillRect/>
          </a:stretch>
        </p:blipFill>
        <p:spPr>
          <a:xfrm>
            <a:off x="637540" y="2821940"/>
            <a:ext cx="5346065" cy="2504440"/>
          </a:xfrm>
          <a:prstGeom prst="rect">
            <a:avLst/>
          </a:prstGeom>
        </p:spPr>
      </p:pic>
      <p:sp>
        <p:nvSpPr>
          <p:cNvPr id="8" name="文本框 7"/>
          <p:cNvSpPr txBox="1"/>
          <p:nvPr/>
        </p:nvSpPr>
        <p:spPr>
          <a:xfrm>
            <a:off x="6464300" y="1833245"/>
            <a:ext cx="5288280" cy="4523105"/>
          </a:xfrm>
          <a:prstGeom prst="rect">
            <a:avLst/>
          </a:prstGeom>
          <a:noFill/>
          <a:ln w="9525">
            <a:noFill/>
          </a:ln>
        </p:spPr>
        <p:txBody>
          <a:bodyPr wrap="square" anchor="t">
            <a:spAutoFit/>
          </a:bodyPr>
          <a:lstStyle/>
          <a:p>
            <a:pPr marL="266700" indent="-266700"/>
            <a:r>
              <a:rPr lang="en-US"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actual transport is then explained using </a:t>
            </a:r>
            <a:r>
              <a:rPr altLang="en-US" sz="24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Buttiker</a:t>
            </a:r>
            <a:r>
              <a:rPr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Formular</a:t>
            </a:r>
            <a:r>
              <a:rPr 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Here M=2, only considering edge state(bulk state don't conduct current)</a:t>
            </a:r>
          </a:p>
          <a:p>
            <a:pPr marL="266700" indent="-266700"/>
            <a:r>
              <a:rPr 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Here, </a:t>
            </a:r>
            <a:r>
              <a:rPr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Single channel transmittance is 1, and the total transmittance from </a:t>
            </a:r>
            <a:r>
              <a:rPr 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terminal </a:t>
            </a:r>
            <a:r>
              <a:rPr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q to </a:t>
            </a:r>
            <a:r>
              <a:rPr 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p</a:t>
            </a:r>
            <a:r>
              <a:rPr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is defined </a:t>
            </a:r>
            <a:r>
              <a:rPr 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as:</a:t>
            </a:r>
          </a:p>
          <a:p>
            <a:pPr marL="266700" indent="-266700"/>
            <a:endParaRPr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marL="266700" indent="-266700"/>
            <a:r>
              <a:rPr lang="en-US" sz="24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T</a:t>
            </a:r>
            <a:r>
              <a:rPr lang="en-US" sz="2400" b="1" baseline="-25000"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q</a:t>
            </a:r>
            <a:r>
              <a:rPr lang="en-US" sz="2400" b="1" baseline="-250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a:t>
            </a:r>
            <a:r>
              <a:rPr 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=TM=1*M=M</a:t>
            </a:r>
          </a:p>
          <a:p>
            <a:pPr marL="266700" indent="-266700"/>
            <a:r>
              <a:rPr 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then, the conductance is: </a:t>
            </a:r>
          </a:p>
          <a:p>
            <a:pPr marL="266700" indent="-266700"/>
            <a:r>
              <a:rPr 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a:t>
            </a:r>
            <a:r>
              <a:rPr lang="en-US" sz="24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a:t>
            </a:r>
            <a:r>
              <a:rPr 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=I/ΔV=(e</a:t>
            </a:r>
            <a:r>
              <a:rPr lang="en-US" sz="24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/h)*2M</a:t>
            </a:r>
          </a:p>
          <a:p>
            <a:pPr marL="266700" indent="-266700"/>
            <a:r>
              <a:rPr 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(e</a:t>
            </a:r>
            <a:r>
              <a:rPr lang="en-US" sz="24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/h) a single channel contribution</a:t>
            </a:r>
            <a:endParaRPr 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0" name="对象 9">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5" imgW="914400" imgH="215900" progId="Equation.KSEE3">
                  <p:embed/>
                </p:oleObj>
              </mc:Choice>
              <mc:Fallback>
                <p:oleObj r:id="rId5" imgW="914400" imgH="215900" progId="Equation.KSEE3">
                  <p:embed/>
                  <p:pic>
                    <p:nvPicPr>
                      <p:cNvPr id="10" name="对象 9">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sym typeface="+mn-ea"/>
              </a:rPr>
              <a:t>Halperin theory and Application of the </a:t>
            </a:r>
            <a:r>
              <a:rPr lang="en-US" altLang="en-US" sz="2400" b="1" dirty="0" err="1">
                <a:solidFill>
                  <a:srgbClr val="C00000"/>
                </a:solidFill>
                <a:latin typeface="Times New Roman" panose="02020603050405020304" pitchFamily="18" charset="0"/>
                <a:ea typeface="宋体" panose="02010600030101010101" pitchFamily="2" charset="-122"/>
                <a:sym typeface="+mn-ea"/>
              </a:rPr>
              <a:t>Buttiker</a:t>
            </a:r>
            <a:r>
              <a:rPr lang="en-US" altLang="en-US" sz="2400" b="1" dirty="0">
                <a:solidFill>
                  <a:srgbClr val="C00000"/>
                </a:solidFill>
                <a:latin typeface="Times New Roman" panose="02020603050405020304" pitchFamily="18" charset="0"/>
                <a:ea typeface="宋体" panose="02010600030101010101" pitchFamily="2" charset="-122"/>
                <a:sym typeface="+mn-ea"/>
              </a:rPr>
              <a:t> formular </a:t>
            </a:r>
            <a:endParaRPr lang="en-US" altLang="en-US" sz="2400" b="1" dirty="0">
              <a:solidFill>
                <a:srgbClr val="C00000"/>
              </a:solidFill>
              <a:latin typeface="Times New Roman" panose="02020603050405020304" pitchFamily="18" charset="0"/>
              <a:ea typeface="宋体" panose="02010600030101010101" pitchFamily="2" charset="-122"/>
            </a:endParaRPr>
          </a:p>
        </p:txBody>
      </p:sp>
      <p:pic>
        <p:nvPicPr>
          <p:cNvPr id="3" name="图片 2"/>
          <p:cNvPicPr>
            <a:picLocks noChangeAspect="1"/>
          </p:cNvPicPr>
          <p:nvPr/>
        </p:nvPicPr>
        <p:blipFill>
          <a:blip r:embed="rId4"/>
          <a:stretch>
            <a:fillRect/>
          </a:stretch>
        </p:blipFill>
        <p:spPr>
          <a:xfrm>
            <a:off x="292735" y="2715260"/>
            <a:ext cx="5575935" cy="2612390"/>
          </a:xfrm>
          <a:prstGeom prst="rect">
            <a:avLst/>
          </a:prstGeom>
        </p:spPr>
      </p:pic>
      <p:pic>
        <p:nvPicPr>
          <p:cNvPr id="6" name="图片 5"/>
          <p:cNvPicPr>
            <a:picLocks noChangeAspect="1"/>
          </p:cNvPicPr>
          <p:nvPr/>
        </p:nvPicPr>
        <p:blipFill>
          <a:blip r:embed="rId5"/>
          <a:stretch>
            <a:fillRect/>
          </a:stretch>
        </p:blipFill>
        <p:spPr>
          <a:xfrm>
            <a:off x="6134100" y="3321050"/>
            <a:ext cx="5311140" cy="2376170"/>
          </a:xfrm>
          <a:prstGeom prst="rect">
            <a:avLst/>
          </a:prstGeom>
        </p:spPr>
      </p:pic>
      <p:sp>
        <p:nvSpPr>
          <p:cNvPr id="8" name="文本框 7"/>
          <p:cNvSpPr txBox="1"/>
          <p:nvPr/>
        </p:nvSpPr>
        <p:spPr>
          <a:xfrm>
            <a:off x="6238240" y="2070100"/>
            <a:ext cx="5288280" cy="829945"/>
          </a:xfrm>
          <a:prstGeom prst="rect">
            <a:avLst/>
          </a:prstGeom>
          <a:noFill/>
          <a:ln w="9525">
            <a:noFill/>
          </a:ln>
        </p:spPr>
        <p:txBody>
          <a:bodyPr wrap="square" anchor="t">
            <a:spAutoFit/>
          </a:bodyPr>
          <a:lstStyle/>
          <a:p>
            <a:pPr marL="266700" indent="-266700"/>
            <a:r>
              <a:rPr lang="en-US" sz="2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From,G</a:t>
            </a:r>
            <a:r>
              <a:rPr lang="en-US" sz="24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a:t>
            </a:r>
            <a:r>
              <a:rPr lang="en-US" sz="2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=I/ΔV=(e</a:t>
            </a:r>
            <a:r>
              <a:rPr lang="en-US" sz="2400" b="1" baseline="30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sz="2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/h)*2M, we could get a conductance matrix:</a:t>
            </a:r>
            <a:endParaRPr lang="zh-CN" sz="2400" b="1">
              <a:solidFill>
                <a:srgbClr val="C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Classical Hall effect</a:t>
            </a:r>
          </a:p>
        </p:txBody>
      </p:sp>
      <p:sp>
        <p:nvSpPr>
          <p:cNvPr id="9" name="文本框 8"/>
          <p:cNvSpPr txBox="1"/>
          <p:nvPr/>
        </p:nvSpPr>
        <p:spPr>
          <a:xfrm>
            <a:off x="810895" y="1144270"/>
            <a:ext cx="10570210" cy="460375"/>
          </a:xfrm>
          <a:prstGeom prst="rect">
            <a:avLst/>
          </a:prstGeom>
          <a:noFill/>
          <a:ln w="9525">
            <a:noFill/>
          </a:ln>
        </p:spPr>
        <p:txBody>
          <a:bodyPr wrap="square" anchor="t">
            <a:spAutoFit/>
          </a:bodyPr>
          <a:lstStyle/>
          <a:p>
            <a:pPr marL="266700" indent="-266700" algn="ctr"/>
            <a:r>
              <a:rPr lang="zh-CN" altLang="en-US" sz="2400" b="1" dirty="0">
                <a:solidFill>
                  <a:srgbClr val="C00000"/>
                </a:solidFill>
                <a:latin typeface="Times New Roman" panose="02020603050405020304" pitchFamily="18" charset="0"/>
                <a:ea typeface="宋体" panose="02010600030101010101" pitchFamily="2" charset="-122"/>
              </a:rPr>
              <a:t>Ohm's law </a:t>
            </a:r>
            <a:r>
              <a:rPr lang="en-US" altLang="zh-CN" sz="2400" b="1" dirty="0">
                <a:solidFill>
                  <a:srgbClr val="C00000"/>
                </a:solidFill>
                <a:latin typeface="Times New Roman" panose="02020603050405020304" pitchFamily="18" charset="0"/>
                <a:ea typeface="宋体" panose="02010600030101010101" pitchFamily="2" charset="-122"/>
              </a:rPr>
              <a:t>and </a:t>
            </a:r>
            <a:r>
              <a:rPr lang="en-US" altLang="zh-CN" sz="2400" b="1" dirty="0" err="1">
                <a:solidFill>
                  <a:srgbClr val="C00000"/>
                </a:solidFill>
                <a:latin typeface="Times New Roman" panose="02020603050405020304" pitchFamily="18" charset="0"/>
                <a:ea typeface="宋体" panose="02010600030101010101" pitchFamily="2" charset="-122"/>
              </a:rPr>
              <a:t>Drude</a:t>
            </a:r>
            <a:r>
              <a:rPr lang="en-US" altLang="zh-CN" sz="2400" b="1" dirty="0">
                <a:solidFill>
                  <a:srgbClr val="C00000"/>
                </a:solidFill>
                <a:latin typeface="Times New Roman" panose="02020603050405020304" pitchFamily="18" charset="0"/>
                <a:ea typeface="宋体" panose="02010600030101010101" pitchFamily="2" charset="-122"/>
              </a:rPr>
              <a:t> model (With external E and without B)</a:t>
            </a:r>
          </a:p>
        </p:txBody>
      </p:sp>
      <p:graphicFrame>
        <p:nvGraphicFramePr>
          <p:cNvPr id="6" name="对象 5">
            <a:hlinkClick r:id="" action="ppaction://ole?verb=0"/>
          </p:cNvPr>
          <p:cNvGraphicFramePr>
            <a:graphicFrameLocks noChangeAspect="1"/>
          </p:cNvGraphicFramePr>
          <p:nvPr/>
        </p:nvGraphicFramePr>
        <p:xfrm>
          <a:off x="2237105" y="2162493"/>
          <a:ext cx="4316095" cy="1932305"/>
        </p:xfrm>
        <a:graphic>
          <a:graphicData uri="http://schemas.openxmlformats.org/presentationml/2006/ole">
            <mc:AlternateContent xmlns:mc="http://schemas.openxmlformats.org/markup-compatibility/2006">
              <mc:Choice xmlns:v="urn:schemas-microsoft-com:vml" Requires="v">
                <p:oleObj r:id="rId4" imgW="1574800" imgH="889000" progId="Equation.KSEE3">
                  <p:embed/>
                </p:oleObj>
              </mc:Choice>
              <mc:Fallback>
                <p:oleObj r:id="rId4" imgW="1574800" imgH="889000" progId="Equation.KSEE3">
                  <p:embed/>
                  <p:pic>
                    <p:nvPicPr>
                      <p:cNvPr id="6" name="对象 5">
                        <a:hlinkClick r:id="" action="ppaction://ole?verb=0"/>
                      </p:cNvPr>
                      <p:cNvPicPr/>
                      <p:nvPr/>
                    </p:nvPicPr>
                    <p:blipFill>
                      <a:blip r:embed="rId5"/>
                      <a:stretch>
                        <a:fillRect/>
                      </a:stretch>
                    </p:blipFill>
                    <p:spPr>
                      <a:xfrm>
                        <a:off x="2237105" y="2162493"/>
                        <a:ext cx="4316095" cy="1932305"/>
                      </a:xfrm>
                      <a:prstGeom prst="rect">
                        <a:avLst/>
                      </a:prstGeom>
                    </p:spPr>
                  </p:pic>
                </p:oleObj>
              </mc:Fallback>
            </mc:AlternateContent>
          </a:graphicData>
        </a:graphic>
      </p:graphicFrame>
      <p:sp>
        <p:nvSpPr>
          <p:cNvPr id="11" name="文本框 10"/>
          <p:cNvSpPr txBox="1"/>
          <p:nvPr/>
        </p:nvSpPr>
        <p:spPr>
          <a:xfrm>
            <a:off x="1550035" y="4498340"/>
            <a:ext cx="10407650" cy="1322070"/>
          </a:xfrm>
          <a:prstGeom prst="rect">
            <a:avLst/>
          </a:prstGeom>
          <a:noFill/>
          <a:ln w="9525">
            <a:noFill/>
          </a:ln>
        </p:spPr>
        <p:txBody>
          <a:bodyPr wrap="square" anchor="t">
            <a:spAutoFit/>
          </a:bodyPr>
          <a:lstStyle/>
          <a:p>
            <a:pPr marL="266700" indent="-266700"/>
            <a:r>
              <a:rPr lang="en-US" altLang="en-US" sz="2000" b="1">
                <a:solidFill>
                  <a:srgbClr val="C00000"/>
                </a:solidFill>
                <a:latin typeface="Times New Roman" panose="02020603050405020304" pitchFamily="18" charset="0"/>
                <a:ea typeface="宋体" panose="02010600030101010101" pitchFamily="2" charset="-122"/>
              </a:rPr>
              <a:t>This equation is known as Ohm’s law: it tells us how the current flows in response to</a:t>
            </a:r>
          </a:p>
          <a:p>
            <a:pPr marL="266700" indent="-266700"/>
            <a:r>
              <a:rPr lang="en-US" altLang="en-US" sz="2000" b="1">
                <a:solidFill>
                  <a:srgbClr val="C00000"/>
                </a:solidFill>
                <a:latin typeface="Times New Roman" panose="02020603050405020304" pitchFamily="18" charset="0"/>
                <a:ea typeface="宋体" panose="02010600030101010101" pitchFamily="2" charset="-122"/>
              </a:rPr>
              <a:t>an electric field. The proportionality constant σ is the conductivity. The slight novelty</a:t>
            </a:r>
          </a:p>
          <a:p>
            <a:pPr marL="266700" indent="-266700"/>
            <a:r>
              <a:rPr lang="en-US" altLang="en-US" sz="2000" b="1">
                <a:solidFill>
                  <a:srgbClr val="C00000"/>
                </a:solidFill>
                <a:latin typeface="Times New Roman" panose="02020603050405020304" pitchFamily="18" charset="0"/>
                <a:ea typeface="宋体" panose="02010600030101010101" pitchFamily="2" charset="-122"/>
              </a:rPr>
              <a:t>is that, in the presence of a magnetic field, σ is not a single number: it is a matrix. It</a:t>
            </a:r>
          </a:p>
          <a:p>
            <a:pPr marL="266700" indent="-266700"/>
            <a:r>
              <a:rPr lang="en-US" altLang="en-US" sz="2000" b="1">
                <a:solidFill>
                  <a:srgbClr val="C00000"/>
                </a:solidFill>
                <a:latin typeface="Times New Roman" panose="02020603050405020304" pitchFamily="18" charset="0"/>
                <a:ea typeface="宋体" panose="02010600030101010101" pitchFamily="2" charset="-122"/>
              </a:rPr>
              <a:t>is sometimes called the conductivity tensor.</a:t>
            </a:r>
          </a:p>
        </p:txBody>
      </p:sp>
      <p:pic>
        <p:nvPicPr>
          <p:cNvPr id="13" name="图片 12"/>
          <p:cNvPicPr>
            <a:picLocks noChangeAspect="1"/>
          </p:cNvPicPr>
          <p:nvPr/>
        </p:nvPicPr>
        <p:blipFill>
          <a:blip r:embed="rId6"/>
          <a:stretch>
            <a:fillRect/>
          </a:stretch>
        </p:blipFill>
        <p:spPr>
          <a:xfrm>
            <a:off x="6988175" y="2399665"/>
            <a:ext cx="3207385" cy="162179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sym typeface="+mn-ea"/>
              </a:rPr>
              <a:t>Halperin theory and Application of the </a:t>
            </a:r>
            <a:r>
              <a:rPr lang="en-US" altLang="en-US" sz="2400" b="1" dirty="0" err="1">
                <a:solidFill>
                  <a:srgbClr val="C00000"/>
                </a:solidFill>
                <a:latin typeface="Times New Roman" panose="02020603050405020304" pitchFamily="18" charset="0"/>
                <a:ea typeface="宋体" panose="02010600030101010101" pitchFamily="2" charset="-122"/>
                <a:sym typeface="+mn-ea"/>
              </a:rPr>
              <a:t>Buttiker</a:t>
            </a:r>
            <a:r>
              <a:rPr lang="en-US" altLang="en-US" sz="2400" b="1" dirty="0">
                <a:solidFill>
                  <a:srgbClr val="C00000"/>
                </a:solidFill>
                <a:latin typeface="Times New Roman" panose="02020603050405020304" pitchFamily="18" charset="0"/>
                <a:ea typeface="宋体" panose="02010600030101010101" pitchFamily="2" charset="-122"/>
                <a:sym typeface="+mn-ea"/>
              </a:rPr>
              <a:t> formular </a:t>
            </a:r>
            <a:endParaRPr lang="en-US" altLang="en-US" sz="2400" b="1" dirty="0">
              <a:solidFill>
                <a:srgbClr val="C00000"/>
              </a:solidFill>
              <a:latin typeface="Times New Roman" panose="02020603050405020304" pitchFamily="18" charset="0"/>
              <a:ea typeface="宋体" panose="02010600030101010101" pitchFamily="2" charset="-122"/>
            </a:endParaRPr>
          </a:p>
        </p:txBody>
      </p:sp>
      <p:pic>
        <p:nvPicPr>
          <p:cNvPr id="3" name="图片 2"/>
          <p:cNvPicPr>
            <a:picLocks noChangeAspect="1"/>
          </p:cNvPicPr>
          <p:nvPr/>
        </p:nvPicPr>
        <p:blipFill>
          <a:blip r:embed="rId4"/>
          <a:stretch>
            <a:fillRect/>
          </a:stretch>
        </p:blipFill>
        <p:spPr>
          <a:xfrm>
            <a:off x="227965" y="2985135"/>
            <a:ext cx="5575935" cy="2612390"/>
          </a:xfrm>
          <a:prstGeom prst="rect">
            <a:avLst/>
          </a:prstGeom>
        </p:spPr>
      </p:pic>
      <p:pic>
        <p:nvPicPr>
          <p:cNvPr id="6" name="图片 5"/>
          <p:cNvPicPr>
            <a:picLocks noChangeAspect="1"/>
          </p:cNvPicPr>
          <p:nvPr/>
        </p:nvPicPr>
        <p:blipFill>
          <a:blip r:embed="rId5"/>
          <a:stretch>
            <a:fillRect/>
          </a:stretch>
        </p:blipFill>
        <p:spPr>
          <a:xfrm>
            <a:off x="6192520" y="3717925"/>
            <a:ext cx="5311140" cy="2376170"/>
          </a:xfrm>
          <a:prstGeom prst="rect">
            <a:avLst/>
          </a:prstGeom>
        </p:spPr>
      </p:pic>
      <p:sp>
        <p:nvSpPr>
          <p:cNvPr id="8" name="文本框 7"/>
          <p:cNvSpPr txBox="1"/>
          <p:nvPr/>
        </p:nvSpPr>
        <p:spPr>
          <a:xfrm>
            <a:off x="1483995" y="1844040"/>
            <a:ext cx="10019665" cy="706755"/>
          </a:xfrm>
          <a:prstGeom prst="rect">
            <a:avLst/>
          </a:prstGeom>
          <a:noFill/>
          <a:ln w="9525">
            <a:noFill/>
          </a:ln>
        </p:spPr>
        <p:txBody>
          <a:bodyPr wrap="square" anchor="t">
            <a:spAutoFit/>
          </a:bodyPr>
          <a:lstStyle/>
          <a:p>
            <a:pPr marL="266700" indent="-266700"/>
            <a:r>
              <a:rPr lang="en-US"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Set  V</a:t>
            </a:r>
            <a:r>
              <a:rPr lang="en-US"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en-US"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=0, The current at terminal P is equal to the corresponding conductance from q to p times the difference in voltage between the two terminals, sum over all the qs</a:t>
            </a:r>
          </a:p>
        </p:txBody>
      </p:sp>
      <p:sp>
        <p:nvSpPr>
          <p:cNvPr id="9" name="文本框 8"/>
          <p:cNvSpPr txBox="1"/>
          <p:nvPr/>
        </p:nvSpPr>
        <p:spPr>
          <a:xfrm>
            <a:off x="5508625" y="3790950"/>
            <a:ext cx="828675" cy="460375"/>
          </a:xfrm>
          <a:prstGeom prst="rect">
            <a:avLst/>
          </a:prstGeom>
          <a:noFill/>
          <a:ln w="9525">
            <a:noFill/>
          </a:ln>
        </p:spPr>
        <p:txBody>
          <a:bodyPr wrap="none" anchor="t">
            <a:spAutoFit/>
          </a:bodyPr>
          <a:lstStyle/>
          <a:p>
            <a:pPr marL="266700" indent="-266700"/>
            <a:r>
              <a:rPr lang="en-US" sz="2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sz="24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en-US" sz="2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en-US"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altLang="en-US" b="1">
              <a:solidFill>
                <a:srgbClr val="C00000"/>
              </a:solidFill>
              <a:latin typeface="Times New Roman" panose="02020603050405020304" pitchFamily="18" charset="0"/>
              <a:ea typeface="宋体" panose="02010600030101010101" pitchFamily="2" charset="-122"/>
            </a:endParaRPr>
          </a:p>
        </p:txBody>
      </p:sp>
      <p:graphicFrame>
        <p:nvGraphicFramePr>
          <p:cNvPr id="11" name="对象 10">
            <a:hlinkClick r:id="" action="ppaction://ole?verb=0"/>
          </p:cNvPr>
          <p:cNvGraphicFramePr>
            <a:graphicFrameLocks noChangeAspect="1"/>
          </p:cNvGraphicFramePr>
          <p:nvPr/>
        </p:nvGraphicFramePr>
        <p:xfrm>
          <a:off x="7178040" y="2716530"/>
          <a:ext cx="3340735" cy="926465"/>
        </p:xfrm>
        <a:graphic>
          <a:graphicData uri="http://schemas.openxmlformats.org/presentationml/2006/ole">
            <mc:AlternateContent xmlns:mc="http://schemas.openxmlformats.org/markup-compatibility/2006">
              <mc:Choice xmlns:v="urn:schemas-microsoft-com:vml" Requires="v">
                <p:oleObj r:id="rId6" imgW="1282700" imgH="355600" progId="Equation.KSEE3">
                  <p:embed/>
                </p:oleObj>
              </mc:Choice>
              <mc:Fallback>
                <p:oleObj r:id="rId6" imgW="1282700" imgH="355600" progId="Equation.KSEE3">
                  <p:embed/>
                  <p:pic>
                    <p:nvPicPr>
                      <p:cNvPr id="11" name="对象 10">
                        <a:hlinkClick r:id="" action="ppaction://ole?verb=0"/>
                      </p:cNvPr>
                      <p:cNvPicPr/>
                      <p:nvPr/>
                    </p:nvPicPr>
                    <p:blipFill>
                      <a:blip r:embed="rId7"/>
                      <a:stretch>
                        <a:fillRect/>
                      </a:stretch>
                    </p:blipFill>
                    <p:spPr>
                      <a:xfrm>
                        <a:off x="7178040" y="2716530"/>
                        <a:ext cx="3340735" cy="926465"/>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sym typeface="+mn-ea"/>
              </a:rPr>
              <a:t>Halperin theory and Application of the </a:t>
            </a:r>
            <a:r>
              <a:rPr lang="en-US" altLang="en-US" sz="2400" b="1" dirty="0" err="1">
                <a:solidFill>
                  <a:srgbClr val="C00000"/>
                </a:solidFill>
                <a:latin typeface="Times New Roman" panose="02020603050405020304" pitchFamily="18" charset="0"/>
                <a:ea typeface="宋体" panose="02010600030101010101" pitchFamily="2" charset="-122"/>
                <a:sym typeface="+mn-ea"/>
              </a:rPr>
              <a:t>Buttiker</a:t>
            </a:r>
            <a:r>
              <a:rPr lang="en-US" altLang="en-US" sz="2400" b="1" dirty="0">
                <a:solidFill>
                  <a:srgbClr val="C00000"/>
                </a:solidFill>
                <a:latin typeface="Times New Roman" panose="02020603050405020304" pitchFamily="18" charset="0"/>
                <a:ea typeface="宋体" panose="02010600030101010101" pitchFamily="2" charset="-122"/>
                <a:sym typeface="+mn-ea"/>
              </a:rPr>
              <a:t> formular </a:t>
            </a:r>
            <a:endParaRPr lang="en-US" altLang="en-US" sz="2400" b="1" dirty="0">
              <a:solidFill>
                <a:srgbClr val="C00000"/>
              </a:solidFill>
              <a:latin typeface="Times New Roman" panose="02020603050405020304" pitchFamily="18" charset="0"/>
              <a:ea typeface="宋体" panose="02010600030101010101" pitchFamily="2" charset="-122"/>
            </a:endParaRPr>
          </a:p>
        </p:txBody>
      </p:sp>
      <p:pic>
        <p:nvPicPr>
          <p:cNvPr id="3" name="图片 2"/>
          <p:cNvPicPr>
            <a:picLocks noChangeAspect="1"/>
          </p:cNvPicPr>
          <p:nvPr/>
        </p:nvPicPr>
        <p:blipFill>
          <a:blip r:embed="rId4"/>
          <a:stretch>
            <a:fillRect/>
          </a:stretch>
        </p:blipFill>
        <p:spPr>
          <a:xfrm>
            <a:off x="400685" y="1854835"/>
            <a:ext cx="5575935" cy="2612390"/>
          </a:xfrm>
          <a:prstGeom prst="rect">
            <a:avLst/>
          </a:prstGeom>
        </p:spPr>
      </p:pic>
      <p:sp>
        <p:nvSpPr>
          <p:cNvPr id="9" name="文本框 8"/>
          <p:cNvSpPr txBox="1"/>
          <p:nvPr/>
        </p:nvSpPr>
        <p:spPr>
          <a:xfrm>
            <a:off x="5508625" y="2745105"/>
            <a:ext cx="828675" cy="460375"/>
          </a:xfrm>
          <a:prstGeom prst="rect">
            <a:avLst/>
          </a:prstGeom>
          <a:noFill/>
          <a:ln w="9525">
            <a:noFill/>
          </a:ln>
        </p:spPr>
        <p:txBody>
          <a:bodyPr wrap="none" anchor="t">
            <a:spAutoFit/>
          </a:bodyPr>
          <a:lstStyle/>
          <a:p>
            <a:pPr marL="266700" indent="-266700"/>
            <a:r>
              <a:rPr lang="en-US" sz="2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sz="24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en-US" sz="2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en-US"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altLang="en-US" b="1">
              <a:solidFill>
                <a:srgbClr val="C00000"/>
              </a:solidFill>
              <a:latin typeface="Times New Roman" panose="02020603050405020304" pitchFamily="18" charset="0"/>
              <a:ea typeface="宋体" panose="02010600030101010101" pitchFamily="2" charset="-122"/>
            </a:endParaRPr>
          </a:p>
        </p:txBody>
      </p:sp>
      <p:graphicFrame>
        <p:nvGraphicFramePr>
          <p:cNvPr id="11" name="对象 10">
            <a:hlinkClick r:id="" action="ppaction://ole?verb=0"/>
          </p:cNvPr>
          <p:cNvGraphicFramePr>
            <a:graphicFrameLocks noChangeAspect="1"/>
          </p:cNvGraphicFramePr>
          <p:nvPr/>
        </p:nvGraphicFramePr>
        <p:xfrm>
          <a:off x="967740" y="4826635"/>
          <a:ext cx="3340735" cy="926465"/>
        </p:xfrm>
        <a:graphic>
          <a:graphicData uri="http://schemas.openxmlformats.org/presentationml/2006/ole">
            <mc:AlternateContent xmlns:mc="http://schemas.openxmlformats.org/markup-compatibility/2006">
              <mc:Choice xmlns:v="urn:schemas-microsoft-com:vml" Requires="v">
                <p:oleObj r:id="rId5" imgW="1282700" imgH="355600" progId="Equation.KSEE3">
                  <p:embed/>
                </p:oleObj>
              </mc:Choice>
              <mc:Fallback>
                <p:oleObj r:id="rId5" imgW="1282700" imgH="355600" progId="Equation.KSEE3">
                  <p:embed/>
                  <p:pic>
                    <p:nvPicPr>
                      <p:cNvPr id="11" name="对象 10">
                        <a:hlinkClick r:id="" action="ppaction://ole?verb=0"/>
                      </p:cNvPr>
                      <p:cNvPicPr/>
                      <p:nvPr/>
                    </p:nvPicPr>
                    <p:blipFill>
                      <a:blip r:embed="rId6"/>
                      <a:stretch>
                        <a:fillRect/>
                      </a:stretch>
                    </p:blipFill>
                    <p:spPr>
                      <a:xfrm>
                        <a:off x="967740" y="4826635"/>
                        <a:ext cx="3340735" cy="926465"/>
                      </a:xfrm>
                      <a:prstGeom prst="rect">
                        <a:avLst/>
                      </a:prstGeom>
                    </p:spPr>
                  </p:pic>
                </p:oleObj>
              </mc:Fallback>
            </mc:AlternateContent>
          </a:graphicData>
        </a:graphic>
      </p:graphicFrame>
      <p:pic>
        <p:nvPicPr>
          <p:cNvPr id="10" name="图片 9"/>
          <p:cNvPicPr>
            <a:picLocks noChangeAspect="1"/>
          </p:cNvPicPr>
          <p:nvPr/>
        </p:nvPicPr>
        <p:blipFill>
          <a:blip r:embed="rId7"/>
          <a:stretch>
            <a:fillRect/>
          </a:stretch>
        </p:blipFill>
        <p:spPr>
          <a:xfrm>
            <a:off x="6282055" y="1811020"/>
            <a:ext cx="5778500" cy="2699385"/>
          </a:xfrm>
          <a:prstGeom prst="rect">
            <a:avLst/>
          </a:prstGeom>
        </p:spPr>
      </p:pic>
      <p:graphicFrame>
        <p:nvGraphicFramePr>
          <p:cNvPr id="13" name="对象 12">
            <a:hlinkClick r:id="" action="ppaction://ole?verb=0"/>
          </p:cNvPr>
          <p:cNvGraphicFramePr>
            <a:graphicFrameLocks noChangeAspect="1"/>
          </p:cNvGraphicFramePr>
          <p:nvPr/>
        </p:nvGraphicFramePr>
        <p:xfrm>
          <a:off x="5882005" y="4672013"/>
          <a:ext cx="5325745" cy="1522730"/>
        </p:xfrm>
        <a:graphic>
          <a:graphicData uri="http://schemas.openxmlformats.org/presentationml/2006/ole">
            <mc:AlternateContent xmlns:mc="http://schemas.openxmlformats.org/markup-compatibility/2006">
              <mc:Choice xmlns:v="urn:schemas-microsoft-com:vml" Requires="v">
                <p:oleObj r:id="rId8" imgW="2044700" imgH="584200" progId="Equation.KSEE3">
                  <p:embed/>
                </p:oleObj>
              </mc:Choice>
              <mc:Fallback>
                <p:oleObj r:id="rId8" imgW="2044700" imgH="584200" progId="Equation.KSEE3">
                  <p:embed/>
                  <p:pic>
                    <p:nvPicPr>
                      <p:cNvPr id="13" name="对象 12">
                        <a:hlinkClick r:id="" action="ppaction://ole?verb=0"/>
                      </p:cNvPr>
                      <p:cNvPicPr/>
                      <p:nvPr/>
                    </p:nvPicPr>
                    <p:blipFill>
                      <a:blip r:embed="rId9"/>
                      <a:stretch>
                        <a:fillRect/>
                      </a:stretch>
                    </p:blipFill>
                    <p:spPr>
                      <a:xfrm>
                        <a:off x="5882005" y="4672013"/>
                        <a:ext cx="5325745" cy="1522730"/>
                      </a:xfrm>
                      <a:prstGeom prst="rect">
                        <a:avLst/>
                      </a:prstGeom>
                    </p:spPr>
                  </p:pic>
                </p:oleObj>
              </mc:Fallback>
            </mc:AlternateContent>
          </a:graphicData>
        </a:graphic>
      </p:graphicFrame>
      <p:sp>
        <p:nvSpPr>
          <p:cNvPr id="15" name="右箭头 14"/>
          <p:cNvSpPr/>
          <p:nvPr/>
        </p:nvSpPr>
        <p:spPr>
          <a:xfrm>
            <a:off x="4462145" y="5123180"/>
            <a:ext cx="916305" cy="334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sym typeface="+mn-ea"/>
              </a:rPr>
              <a:t>Halperin theory and Application of the </a:t>
            </a:r>
            <a:r>
              <a:rPr lang="en-US" altLang="en-US" sz="2400" b="1" dirty="0" err="1">
                <a:solidFill>
                  <a:srgbClr val="C00000"/>
                </a:solidFill>
                <a:latin typeface="Times New Roman" panose="02020603050405020304" pitchFamily="18" charset="0"/>
                <a:ea typeface="宋体" panose="02010600030101010101" pitchFamily="2" charset="-122"/>
                <a:sym typeface="+mn-ea"/>
              </a:rPr>
              <a:t>Buttiker</a:t>
            </a:r>
            <a:r>
              <a:rPr lang="en-US" altLang="en-US" sz="2400" b="1" dirty="0">
                <a:solidFill>
                  <a:srgbClr val="C00000"/>
                </a:solidFill>
                <a:latin typeface="Times New Roman" panose="02020603050405020304" pitchFamily="18" charset="0"/>
                <a:ea typeface="宋体" panose="02010600030101010101" pitchFamily="2" charset="-122"/>
                <a:sym typeface="+mn-ea"/>
              </a:rPr>
              <a:t> formular </a:t>
            </a:r>
            <a:endParaRPr lang="en-US" altLang="en-US" sz="2400" b="1" dirty="0">
              <a:solidFill>
                <a:srgbClr val="C00000"/>
              </a:solidFill>
              <a:latin typeface="Times New Roman" panose="02020603050405020304" pitchFamily="18" charset="0"/>
              <a:ea typeface="宋体" panose="02010600030101010101" pitchFamily="2" charset="-122"/>
            </a:endParaRPr>
          </a:p>
        </p:txBody>
      </p:sp>
      <p:pic>
        <p:nvPicPr>
          <p:cNvPr id="3" name="图片 2"/>
          <p:cNvPicPr>
            <a:picLocks noChangeAspect="1"/>
          </p:cNvPicPr>
          <p:nvPr/>
        </p:nvPicPr>
        <p:blipFill>
          <a:blip r:embed="rId4"/>
          <a:stretch>
            <a:fillRect/>
          </a:stretch>
        </p:blipFill>
        <p:spPr>
          <a:xfrm>
            <a:off x="400685" y="1854835"/>
            <a:ext cx="5575935" cy="2612390"/>
          </a:xfrm>
          <a:prstGeom prst="rect">
            <a:avLst/>
          </a:prstGeom>
        </p:spPr>
      </p:pic>
      <p:sp>
        <p:nvSpPr>
          <p:cNvPr id="9" name="文本框 8"/>
          <p:cNvSpPr txBox="1"/>
          <p:nvPr/>
        </p:nvSpPr>
        <p:spPr>
          <a:xfrm>
            <a:off x="5508625" y="2745105"/>
            <a:ext cx="828675" cy="460375"/>
          </a:xfrm>
          <a:prstGeom prst="rect">
            <a:avLst/>
          </a:prstGeom>
          <a:noFill/>
          <a:ln w="9525">
            <a:noFill/>
          </a:ln>
        </p:spPr>
        <p:txBody>
          <a:bodyPr wrap="none" anchor="t">
            <a:spAutoFit/>
          </a:bodyPr>
          <a:lstStyle/>
          <a:p>
            <a:pPr marL="266700" indent="-266700"/>
            <a:r>
              <a:rPr lang="en-US" sz="2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sz="24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en-US" sz="2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en-US"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altLang="en-US" b="1">
              <a:solidFill>
                <a:srgbClr val="C00000"/>
              </a:solidFill>
              <a:latin typeface="Times New Roman" panose="02020603050405020304" pitchFamily="18" charset="0"/>
              <a:ea typeface="宋体" panose="02010600030101010101" pitchFamily="2" charset="-122"/>
            </a:endParaRPr>
          </a:p>
        </p:txBody>
      </p:sp>
      <p:pic>
        <p:nvPicPr>
          <p:cNvPr id="10" name="图片 9"/>
          <p:cNvPicPr>
            <a:picLocks noChangeAspect="1"/>
          </p:cNvPicPr>
          <p:nvPr/>
        </p:nvPicPr>
        <p:blipFill>
          <a:blip r:embed="rId5"/>
          <a:stretch>
            <a:fillRect/>
          </a:stretch>
        </p:blipFill>
        <p:spPr>
          <a:xfrm>
            <a:off x="6282055" y="1811020"/>
            <a:ext cx="5778500" cy="2699385"/>
          </a:xfrm>
          <a:prstGeom prst="rect">
            <a:avLst/>
          </a:prstGeom>
        </p:spPr>
      </p:pic>
      <p:sp>
        <p:nvSpPr>
          <p:cNvPr id="16" name="文本框 15"/>
          <p:cNvSpPr txBox="1"/>
          <p:nvPr/>
        </p:nvSpPr>
        <p:spPr>
          <a:xfrm>
            <a:off x="637540" y="4646295"/>
            <a:ext cx="10019665" cy="1938020"/>
          </a:xfrm>
          <a:prstGeom prst="rect">
            <a:avLst/>
          </a:prstGeom>
          <a:noFill/>
          <a:ln w="9525">
            <a:noFill/>
          </a:ln>
        </p:spPr>
        <p:txBody>
          <a:bodyPr wrap="square" anchor="t">
            <a:spAutoFit/>
          </a:bodyPr>
          <a:lstStyle/>
          <a:p>
            <a:pPr marL="266700" indent="-266700"/>
            <a:r>
              <a:rPr lang="en-US"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Set  V</a:t>
            </a:r>
            <a:r>
              <a:rPr lang="en-US"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en-US"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=0, set 2,3,5,6 </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i</a:t>
            </a:r>
            <a:r>
              <a:rPr lang="zh-CN" altLang="en-US"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s the voltage </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port</a:t>
            </a:r>
            <a:r>
              <a:rPr lang="zh-CN" altLang="en-US"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hence I2=I3=I5=I6=0,</a:t>
            </a:r>
            <a:r>
              <a:rPr lang="zh-CN" altLang="en-US"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then the hall resistance has quantized value</a:t>
            </a:r>
            <a:r>
              <a:rPr lang="zh-CN" altLang="en-US"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p>
          <a:p>
            <a:pPr marL="266700" indent="-266700" algn="ct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=0, I</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=G</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endPar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66700" indent="-266700" algn="ct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R</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L</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)/=0,</a:t>
            </a:r>
          </a:p>
          <a:p>
            <a:pPr marL="266700" indent="-266700" algn="ct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R</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H</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-V5)/=V</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/I</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=1/G</a:t>
            </a:r>
            <a:r>
              <a:rPr lang="en-US" altLang="zh-CN" sz="2000" b="1"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=(h/e</a:t>
            </a:r>
            <a:r>
              <a:rPr lang="en-US" altLang="zh-CN" sz="2000" b="1" baseline="30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altLang="zh-CN" sz="20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)(1/2M)</a:t>
            </a:r>
          </a:p>
          <a:p>
            <a:pPr marL="266700" indent="-266700" algn="ctr"/>
            <a:endParaRPr lang="en-US" altLang="zh-CN" sz="2000" b="1">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7" name="椭圆 16"/>
          <p:cNvSpPr/>
          <p:nvPr/>
        </p:nvSpPr>
        <p:spPr>
          <a:xfrm>
            <a:off x="7555865" y="5892165"/>
            <a:ext cx="765810" cy="4527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a:xfrm flipV="1">
            <a:off x="8235315" y="5708650"/>
            <a:ext cx="494665" cy="75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644890" y="5423535"/>
            <a:ext cx="3415665" cy="645160"/>
          </a:xfrm>
          <a:prstGeom prst="rect">
            <a:avLst/>
          </a:prstGeom>
          <a:noFill/>
          <a:ln w="9525">
            <a:noFill/>
          </a:ln>
        </p:spPr>
        <p:txBody>
          <a:bodyPr wrap="square" anchor="t">
            <a:spAutoFit/>
          </a:bodyPr>
          <a:lstStyle/>
          <a:p>
            <a:pPr marL="266700" indent="-266700"/>
            <a:r>
              <a:rPr lang="en-US" altLang="zh-CN"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Quantized,filling factor,N=2M landau levelnumber</a:t>
            </a:r>
            <a:endParaRPr lang="en-US" altLang="en-US" b="1">
              <a:solidFill>
                <a:srgbClr val="C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sym typeface="+mn-ea"/>
              </a:rPr>
              <a:t>Halperin theory and Application of the </a:t>
            </a:r>
            <a:r>
              <a:rPr lang="en-US" altLang="en-US" sz="2400" b="1" dirty="0" err="1">
                <a:solidFill>
                  <a:srgbClr val="C00000"/>
                </a:solidFill>
                <a:latin typeface="Times New Roman" panose="02020603050405020304" pitchFamily="18" charset="0"/>
                <a:ea typeface="宋体" panose="02010600030101010101" pitchFamily="2" charset="-122"/>
                <a:sym typeface="+mn-ea"/>
              </a:rPr>
              <a:t>Buttiker</a:t>
            </a:r>
            <a:r>
              <a:rPr lang="en-US" altLang="en-US" sz="2400" b="1" dirty="0">
                <a:solidFill>
                  <a:srgbClr val="C00000"/>
                </a:solidFill>
                <a:latin typeface="Times New Roman" panose="02020603050405020304" pitchFamily="18" charset="0"/>
                <a:ea typeface="宋体" panose="02010600030101010101" pitchFamily="2" charset="-122"/>
                <a:sym typeface="+mn-ea"/>
              </a:rPr>
              <a:t> formular </a:t>
            </a:r>
            <a:endParaRPr lang="en-US" altLang="en-US" sz="2400" b="1" dirty="0">
              <a:solidFill>
                <a:srgbClr val="C00000"/>
              </a:solidFill>
              <a:latin typeface="Times New Roman" panose="02020603050405020304" pitchFamily="18" charset="0"/>
              <a:ea typeface="宋体" panose="02010600030101010101" pitchFamily="2" charset="-122"/>
            </a:endParaRPr>
          </a:p>
        </p:txBody>
      </p:sp>
      <p:sp>
        <p:nvSpPr>
          <p:cNvPr id="16" name="文本框 15"/>
          <p:cNvSpPr txBox="1"/>
          <p:nvPr/>
        </p:nvSpPr>
        <p:spPr>
          <a:xfrm>
            <a:off x="6490335" y="1812290"/>
            <a:ext cx="5633720" cy="2245360"/>
          </a:xfrm>
          <a:prstGeom prst="rect">
            <a:avLst/>
          </a:prstGeom>
          <a:noFill/>
          <a:ln w="9525">
            <a:noFill/>
          </a:ln>
        </p:spPr>
        <p:txBody>
          <a:bodyPr wrap="square" anchor="t">
            <a:spAutoFit/>
          </a:bodyPr>
          <a:lstStyle/>
          <a:p>
            <a:pPr marL="266700" indent="-266700"/>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Next considering the effect of back scattering</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The edge states will not all propagate from left to right, and there will be some backscattering. </a:t>
            </a:r>
            <a:r>
              <a:rPr 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N </a:t>
            </a:r>
            <a:r>
              <a:rPr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edge states  </a:t>
            </a:r>
            <a:r>
              <a:rPr 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can propagate </a:t>
            </a:r>
            <a:r>
              <a:rPr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from left to right and total </a:t>
            </a:r>
            <a:r>
              <a:rPr 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edge </a:t>
            </a:r>
            <a:r>
              <a:rPr lang="en-US" sz="20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channel</a:t>
            </a:r>
            <a:r>
              <a:rPr sz="20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state</a:t>
            </a:r>
            <a:r>
              <a:rPr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is M</a:t>
            </a:r>
            <a:r>
              <a:rPr 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p>
          <a:p>
            <a:pPr marL="266700" indent="-266700"/>
            <a:r>
              <a:rPr 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Setting </a:t>
            </a:r>
            <a:r>
              <a:rPr lang="en-US" sz="20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μ</a:t>
            </a:r>
            <a:r>
              <a:rPr lang="en-US" sz="2000" b="1" baseline="-250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L</a:t>
            </a:r>
            <a:r>
              <a:rPr 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=eV</a:t>
            </a:r>
            <a:r>
              <a:rPr lang="en-US"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and </a:t>
            </a:r>
            <a:r>
              <a:rPr lang="en-US" sz="20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μ</a:t>
            </a:r>
            <a:r>
              <a:rPr lang="en-US" sz="2000" b="1" baseline="-25000"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R</a:t>
            </a:r>
            <a:r>
              <a:rPr 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=0➬μ</a:t>
            </a:r>
            <a:r>
              <a:rPr lang="en-US"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=eV</a:t>
            </a:r>
            <a:r>
              <a:rPr lang="en-US"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and μ</a:t>
            </a:r>
            <a:r>
              <a:rPr lang="en-US"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=0</a:t>
            </a:r>
            <a:endParaRPr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66700" indent="-266700" algn="ct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6" name="图片 5"/>
          <p:cNvPicPr>
            <a:picLocks noChangeAspect="1"/>
          </p:cNvPicPr>
          <p:nvPr/>
        </p:nvPicPr>
        <p:blipFill>
          <a:blip r:embed="rId2"/>
          <a:stretch>
            <a:fillRect/>
          </a:stretch>
        </p:blipFill>
        <p:spPr>
          <a:xfrm>
            <a:off x="450850" y="2700020"/>
            <a:ext cx="5855335" cy="2523490"/>
          </a:xfrm>
          <a:prstGeom prst="rect">
            <a:avLst/>
          </a:prstGeom>
        </p:spPr>
      </p:pic>
      <p:sp>
        <p:nvSpPr>
          <p:cNvPr id="8" name="矩形 7"/>
          <p:cNvSpPr/>
          <p:nvPr/>
        </p:nvSpPr>
        <p:spPr>
          <a:xfrm>
            <a:off x="2952750" y="2966720"/>
            <a:ext cx="635635" cy="217741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a:stCxn id="6" idx="2"/>
          </p:cNvCxnSpPr>
          <p:nvPr/>
        </p:nvCxnSpPr>
        <p:spPr>
          <a:xfrm>
            <a:off x="3378835" y="5223510"/>
            <a:ext cx="144780" cy="375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014220" y="5665470"/>
            <a:ext cx="2513330" cy="368300"/>
          </a:xfrm>
          <a:prstGeom prst="rect">
            <a:avLst/>
          </a:prstGeom>
          <a:noFill/>
          <a:ln w="9525">
            <a:noFill/>
          </a:ln>
        </p:spPr>
        <p:txBody>
          <a:bodyPr wrap="none" anchor="t">
            <a:spAutoFit/>
          </a:bodyPr>
          <a:lstStyle/>
          <a:p>
            <a:pPr marL="266700" indent="-266700"/>
            <a:r>
              <a:rPr lang="en-US" altLang="zh-CN"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Quantum point contact</a:t>
            </a:r>
          </a:p>
        </p:txBody>
      </p:sp>
      <p:graphicFrame>
        <p:nvGraphicFramePr>
          <p:cNvPr id="13" name="对象 12">
            <a:hlinkClick r:id="" action="ppaction://ole?verb=0"/>
          </p:cNvPr>
          <p:cNvGraphicFramePr>
            <a:graphicFrameLocks noChangeAspect="1"/>
          </p:cNvGraphicFramePr>
          <p:nvPr/>
        </p:nvGraphicFramePr>
        <p:xfrm>
          <a:off x="6650038" y="4157345"/>
          <a:ext cx="5139055" cy="763905"/>
        </p:xfrm>
        <a:graphic>
          <a:graphicData uri="http://schemas.openxmlformats.org/presentationml/2006/ole">
            <mc:AlternateContent xmlns:mc="http://schemas.openxmlformats.org/markup-compatibility/2006">
              <mc:Choice xmlns:v="urn:schemas-microsoft-com:vml" Requires="v">
                <p:oleObj r:id="rId3" imgW="2819400" imgH="419100" progId="Equation.KSEE3">
                  <p:embed/>
                </p:oleObj>
              </mc:Choice>
              <mc:Fallback>
                <p:oleObj r:id="rId3" imgW="2819400" imgH="419100" progId="Equation.KSEE3">
                  <p:embed/>
                  <p:pic>
                    <p:nvPicPr>
                      <p:cNvPr id="13" name="对象 12">
                        <a:hlinkClick r:id="" action="ppaction://ole?verb=0"/>
                      </p:cNvPr>
                      <p:cNvPicPr/>
                      <p:nvPr/>
                    </p:nvPicPr>
                    <p:blipFill>
                      <a:blip r:embed="rId4"/>
                      <a:stretch>
                        <a:fillRect/>
                      </a:stretch>
                    </p:blipFill>
                    <p:spPr>
                      <a:xfrm>
                        <a:off x="6650038" y="4157345"/>
                        <a:ext cx="5139055" cy="763905"/>
                      </a:xfrm>
                      <a:prstGeom prst="rect">
                        <a:avLst/>
                      </a:prstGeom>
                    </p:spPr>
                  </p:pic>
                </p:oleObj>
              </mc:Fallback>
            </mc:AlternateContent>
          </a:graphicData>
        </a:graphic>
      </p:graphicFrame>
      <p:cxnSp>
        <p:nvCxnSpPr>
          <p:cNvPr id="14" name="直接箭头连接符 13"/>
          <p:cNvCxnSpPr/>
          <p:nvPr/>
        </p:nvCxnSpPr>
        <p:spPr>
          <a:xfrm flipV="1">
            <a:off x="2737485" y="3124835"/>
            <a:ext cx="1066800" cy="1079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575560" y="2387600"/>
            <a:ext cx="711200" cy="460375"/>
          </a:xfrm>
          <a:prstGeom prst="rect">
            <a:avLst/>
          </a:prstGeom>
          <a:noFill/>
          <a:ln w="9525">
            <a:noFill/>
          </a:ln>
        </p:spPr>
        <p:txBody>
          <a:bodyPr wrap="none" anchor="t">
            <a:spAutoFit/>
          </a:bodyPr>
          <a:lstStyle/>
          <a:p>
            <a:pPr marL="266700" indent="-266700"/>
            <a:r>
              <a:rPr lang="en-US" sz="2400" b="1">
                <a:solidFill>
                  <a:srgbClr val="C00000"/>
                </a:solidFill>
                <a:latin typeface="Arial" panose="020B0604020202020204" pitchFamily="34" charset="0"/>
                <a:ea typeface="微软雅黑" panose="020B0503020204020204" pitchFamily="34" charset="-122"/>
                <a:cs typeface="Arial" panose="020B0604020202020204" pitchFamily="34" charset="0"/>
                <a:sym typeface="+mn-ea"/>
              </a:rPr>
              <a:t>Nμ</a:t>
            </a:r>
            <a:r>
              <a:rPr lang="en-US" sz="2400" b="1" baseline="-25000">
                <a:solidFill>
                  <a:srgbClr val="C00000"/>
                </a:solidFill>
                <a:latin typeface="Arial" panose="020B0604020202020204" pitchFamily="34" charset="0"/>
                <a:ea typeface="微软雅黑" panose="020B0503020204020204" pitchFamily="34" charset="-122"/>
                <a:cs typeface="Arial" panose="020B0604020202020204" pitchFamily="34" charset="0"/>
                <a:sym typeface="+mn-ea"/>
              </a:rPr>
              <a:t>L</a:t>
            </a:r>
            <a:endParaRPr lang="en-US" altLang="en-US" sz="2400" b="1" baseline="-25000">
              <a:solidFill>
                <a:srgbClr val="C00000"/>
              </a:solidFill>
              <a:latin typeface="Times New Roman" panose="02020603050405020304" pitchFamily="18" charset="0"/>
              <a:ea typeface="宋体" panose="02010600030101010101" pitchFamily="2" charset="-122"/>
            </a:endParaRPr>
          </a:p>
        </p:txBody>
      </p:sp>
      <p:cxnSp>
        <p:nvCxnSpPr>
          <p:cNvPr id="20" name="直接箭头连接符 19"/>
          <p:cNvCxnSpPr/>
          <p:nvPr/>
        </p:nvCxnSpPr>
        <p:spPr>
          <a:xfrm flipH="1" flipV="1">
            <a:off x="2737485" y="3346450"/>
            <a:ext cx="992505" cy="9525"/>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450590" y="2387600"/>
            <a:ext cx="2078355" cy="460375"/>
          </a:xfrm>
          <a:prstGeom prst="rect">
            <a:avLst/>
          </a:prstGeom>
          <a:noFill/>
          <a:ln w="9525">
            <a:noFill/>
          </a:ln>
        </p:spPr>
        <p:txBody>
          <a:bodyPr wrap="square" anchor="t">
            <a:spAutoFit/>
          </a:bodyPr>
          <a:lstStyle/>
          <a:p>
            <a:pPr marL="266700" indent="-266700"/>
            <a:r>
              <a:rPr lang="en-US" sz="2400" b="1">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(M-N)μ</a:t>
            </a:r>
            <a:r>
              <a:rPr lang="en-US" b="1" baseline="-25000">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L</a:t>
            </a:r>
            <a:endParaRPr lang="en-US" altLang="en-US" b="1" baseline="-25000">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22" name="椭圆 21"/>
          <p:cNvSpPr/>
          <p:nvPr/>
        </p:nvSpPr>
        <p:spPr>
          <a:xfrm>
            <a:off x="1399540" y="1817370"/>
            <a:ext cx="3966845" cy="1918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p:cNvCxnSpPr/>
          <p:nvPr/>
        </p:nvCxnSpPr>
        <p:spPr>
          <a:xfrm>
            <a:off x="4040505" y="3854450"/>
            <a:ext cx="2091690" cy="142303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aphicFrame>
        <p:nvGraphicFramePr>
          <p:cNvPr id="24" name="对象 23">
            <a:hlinkClick r:id="" action="ppaction://ole?verb=0"/>
          </p:cNvPr>
          <p:cNvGraphicFramePr>
            <a:graphicFrameLocks noChangeAspect="1"/>
          </p:cNvGraphicFramePr>
          <p:nvPr/>
        </p:nvGraphicFramePr>
        <p:xfrm>
          <a:off x="7379970" y="5068570"/>
          <a:ext cx="3360420" cy="1208405"/>
        </p:xfrm>
        <a:graphic>
          <a:graphicData uri="http://schemas.openxmlformats.org/presentationml/2006/ole">
            <mc:AlternateContent xmlns:mc="http://schemas.openxmlformats.org/markup-compatibility/2006">
              <mc:Choice xmlns:v="urn:schemas-microsoft-com:vml" Requires="v">
                <p:oleObj r:id="rId5" imgW="2260600" imgH="812800" progId="Equation.KSEE3">
                  <p:embed/>
                </p:oleObj>
              </mc:Choice>
              <mc:Fallback>
                <p:oleObj r:id="rId5" imgW="2260600" imgH="812800" progId="Equation.KSEE3">
                  <p:embed/>
                  <p:pic>
                    <p:nvPicPr>
                      <p:cNvPr id="24" name="对象 23">
                        <a:hlinkClick r:id="" action="ppaction://ole?verb=0"/>
                      </p:cNvPr>
                      <p:cNvPicPr/>
                      <p:nvPr/>
                    </p:nvPicPr>
                    <p:blipFill>
                      <a:blip r:embed="rId6"/>
                      <a:stretch>
                        <a:fillRect/>
                      </a:stretch>
                    </p:blipFill>
                    <p:spPr>
                      <a:xfrm>
                        <a:off x="7379970" y="5068570"/>
                        <a:ext cx="3360420" cy="1208405"/>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sym typeface="+mn-ea"/>
              </a:rPr>
              <a:t>Halperin theory and Application of the </a:t>
            </a:r>
            <a:r>
              <a:rPr lang="en-US" altLang="en-US" sz="2400" b="1" dirty="0" err="1">
                <a:solidFill>
                  <a:srgbClr val="C00000"/>
                </a:solidFill>
                <a:latin typeface="Times New Roman" panose="02020603050405020304" pitchFamily="18" charset="0"/>
                <a:ea typeface="宋体" panose="02010600030101010101" pitchFamily="2" charset="-122"/>
                <a:sym typeface="+mn-ea"/>
              </a:rPr>
              <a:t>Buttiker</a:t>
            </a:r>
            <a:r>
              <a:rPr lang="en-US" altLang="en-US" sz="2400" b="1" dirty="0">
                <a:solidFill>
                  <a:srgbClr val="C00000"/>
                </a:solidFill>
                <a:latin typeface="Times New Roman" panose="02020603050405020304" pitchFamily="18" charset="0"/>
                <a:ea typeface="宋体" panose="02010600030101010101" pitchFamily="2" charset="-122"/>
                <a:sym typeface="+mn-ea"/>
              </a:rPr>
              <a:t> formular </a:t>
            </a:r>
            <a:endParaRPr lang="en-US" altLang="en-US" sz="2400" b="1" dirty="0">
              <a:solidFill>
                <a:srgbClr val="C00000"/>
              </a:solidFill>
              <a:latin typeface="Times New Roman" panose="02020603050405020304" pitchFamily="18" charset="0"/>
              <a:ea typeface="宋体" panose="02010600030101010101" pitchFamily="2" charset="-122"/>
            </a:endParaRPr>
          </a:p>
        </p:txBody>
      </p:sp>
      <p:sp>
        <p:nvSpPr>
          <p:cNvPr id="16" name="文本框 15"/>
          <p:cNvSpPr txBox="1"/>
          <p:nvPr/>
        </p:nvSpPr>
        <p:spPr>
          <a:xfrm>
            <a:off x="6489700" y="1697990"/>
            <a:ext cx="5137785" cy="3446145"/>
          </a:xfrm>
          <a:prstGeom prst="rect">
            <a:avLst/>
          </a:prstGeom>
          <a:noFill/>
          <a:ln w="9525">
            <a:noFill/>
          </a:ln>
        </p:spPr>
        <p:txBody>
          <a:bodyPr wrap="square" anchor="t">
            <a:spAutoFit/>
          </a:bodyPr>
          <a:lstStyle/>
          <a:p>
            <a:pPr marL="266700" indent="-266700" algn="l"/>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R</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L</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p>
          <a:p>
            <a:pPr marL="266700" indent="-266700" algn="l"/>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Backscattering leads to longitudinal resistance</a:t>
            </a:r>
          </a:p>
          <a:p>
            <a:pPr marL="266700" indent="-266700" algn="l"/>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R</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H</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p>
          <a:p>
            <a:pPr marL="266700" indent="-266700" algn="l"/>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Hall resistance </a:t>
            </a:r>
            <a:r>
              <a:rPr lang="en-US" altLang="zh-CN" sz="20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remian</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quantized!</a:t>
            </a:r>
          </a:p>
          <a:p>
            <a:pPr marL="266700" indent="-266700" algn="l"/>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Reason:</a:t>
            </a:r>
          </a:p>
          <a:p>
            <a:pPr marL="266700" indent="-266700" algn="l"/>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Backscattering has occurred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to lead 2, 6 </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voltage difference decreases</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and the current from the left to right is </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decreases，</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hence the ratio is </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invariant！</a:t>
            </a:r>
            <a:r>
              <a:rPr lang="en-US" altLang="zh-CN"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endParaRPr lang="zh-CN" altLang="en-US"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66700" indent="-266700" algn="l"/>
            <a:endParaRPr lang="zh-CN" altLang="en-US"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6" name="图片 5"/>
          <p:cNvPicPr>
            <a:picLocks noChangeAspect="1"/>
          </p:cNvPicPr>
          <p:nvPr/>
        </p:nvPicPr>
        <p:blipFill>
          <a:blip r:embed="rId2"/>
          <a:stretch>
            <a:fillRect/>
          </a:stretch>
        </p:blipFill>
        <p:spPr>
          <a:xfrm>
            <a:off x="450850" y="2700020"/>
            <a:ext cx="5855335" cy="2523490"/>
          </a:xfrm>
          <a:prstGeom prst="rect">
            <a:avLst/>
          </a:prstGeom>
        </p:spPr>
      </p:pic>
      <p:sp>
        <p:nvSpPr>
          <p:cNvPr id="8" name="矩形 7"/>
          <p:cNvSpPr/>
          <p:nvPr/>
        </p:nvSpPr>
        <p:spPr>
          <a:xfrm>
            <a:off x="2952750" y="2966720"/>
            <a:ext cx="635635" cy="217741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a:stCxn id="6" idx="2"/>
          </p:cNvCxnSpPr>
          <p:nvPr/>
        </p:nvCxnSpPr>
        <p:spPr>
          <a:xfrm>
            <a:off x="3378835" y="5223510"/>
            <a:ext cx="144780" cy="375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014220" y="5665470"/>
            <a:ext cx="2513330" cy="368300"/>
          </a:xfrm>
          <a:prstGeom prst="rect">
            <a:avLst/>
          </a:prstGeom>
          <a:noFill/>
          <a:ln w="9525">
            <a:noFill/>
          </a:ln>
        </p:spPr>
        <p:txBody>
          <a:bodyPr wrap="none" anchor="t">
            <a:spAutoFit/>
          </a:bodyPr>
          <a:lstStyle/>
          <a:p>
            <a:pPr marL="266700" indent="-266700"/>
            <a:r>
              <a:rPr lang="en-US" altLang="zh-CN"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Quantum point contact</a:t>
            </a:r>
          </a:p>
        </p:txBody>
      </p:sp>
      <p:cxnSp>
        <p:nvCxnSpPr>
          <p:cNvPr id="14" name="直接箭头连接符 13"/>
          <p:cNvCxnSpPr/>
          <p:nvPr/>
        </p:nvCxnSpPr>
        <p:spPr>
          <a:xfrm flipV="1">
            <a:off x="2737485" y="3124835"/>
            <a:ext cx="1066800" cy="1079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575560" y="2387600"/>
            <a:ext cx="711200" cy="460375"/>
          </a:xfrm>
          <a:prstGeom prst="rect">
            <a:avLst/>
          </a:prstGeom>
          <a:noFill/>
          <a:ln w="9525">
            <a:noFill/>
          </a:ln>
        </p:spPr>
        <p:txBody>
          <a:bodyPr wrap="none" anchor="t">
            <a:spAutoFit/>
          </a:bodyPr>
          <a:lstStyle/>
          <a:p>
            <a:pPr marL="266700" indent="-266700"/>
            <a:r>
              <a:rPr lang="en-US" sz="2400" b="1">
                <a:solidFill>
                  <a:srgbClr val="C00000"/>
                </a:solidFill>
                <a:latin typeface="Arial" panose="020B0604020202020204" pitchFamily="34" charset="0"/>
                <a:ea typeface="微软雅黑" panose="020B0503020204020204" pitchFamily="34" charset="-122"/>
                <a:cs typeface="Arial" panose="020B0604020202020204" pitchFamily="34" charset="0"/>
                <a:sym typeface="+mn-ea"/>
              </a:rPr>
              <a:t>Nμ</a:t>
            </a:r>
            <a:r>
              <a:rPr lang="en-US" sz="2400" b="1" baseline="-25000">
                <a:solidFill>
                  <a:srgbClr val="C00000"/>
                </a:solidFill>
                <a:latin typeface="Arial" panose="020B0604020202020204" pitchFamily="34" charset="0"/>
                <a:ea typeface="微软雅黑" panose="020B0503020204020204" pitchFamily="34" charset="-122"/>
                <a:cs typeface="Arial" panose="020B0604020202020204" pitchFamily="34" charset="0"/>
                <a:sym typeface="+mn-ea"/>
              </a:rPr>
              <a:t>L</a:t>
            </a:r>
            <a:endParaRPr lang="en-US" altLang="en-US" sz="2400" b="1" baseline="-25000">
              <a:solidFill>
                <a:srgbClr val="C00000"/>
              </a:solidFill>
              <a:latin typeface="Times New Roman" panose="02020603050405020304" pitchFamily="18" charset="0"/>
              <a:ea typeface="宋体" panose="02010600030101010101" pitchFamily="2" charset="-122"/>
            </a:endParaRPr>
          </a:p>
        </p:txBody>
      </p:sp>
      <p:cxnSp>
        <p:nvCxnSpPr>
          <p:cNvPr id="20" name="直接箭头连接符 19"/>
          <p:cNvCxnSpPr/>
          <p:nvPr/>
        </p:nvCxnSpPr>
        <p:spPr>
          <a:xfrm flipH="1" flipV="1">
            <a:off x="2737485" y="3346450"/>
            <a:ext cx="992505" cy="9525"/>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450590" y="2387600"/>
            <a:ext cx="2078355" cy="460375"/>
          </a:xfrm>
          <a:prstGeom prst="rect">
            <a:avLst/>
          </a:prstGeom>
          <a:noFill/>
          <a:ln w="9525">
            <a:noFill/>
          </a:ln>
        </p:spPr>
        <p:txBody>
          <a:bodyPr wrap="square" anchor="t">
            <a:spAutoFit/>
          </a:bodyPr>
          <a:lstStyle/>
          <a:p>
            <a:pPr marL="266700" indent="-266700"/>
            <a:r>
              <a:rPr lang="en-US" sz="2400" b="1">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(M-N)μ</a:t>
            </a:r>
            <a:r>
              <a:rPr lang="en-US" b="1" baseline="-25000">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L</a:t>
            </a:r>
            <a:endParaRPr lang="en-US" altLang="en-US" b="1" baseline="-25000">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22" name="椭圆 21"/>
          <p:cNvSpPr/>
          <p:nvPr/>
        </p:nvSpPr>
        <p:spPr>
          <a:xfrm>
            <a:off x="1399540" y="1817370"/>
            <a:ext cx="3966845" cy="1918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p:cNvCxnSpPr/>
          <p:nvPr/>
        </p:nvCxnSpPr>
        <p:spPr>
          <a:xfrm>
            <a:off x="4040505" y="3854450"/>
            <a:ext cx="2091690" cy="142303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aphicFrame>
        <p:nvGraphicFramePr>
          <p:cNvPr id="24" name="对象 23">
            <a:hlinkClick r:id="" action="ppaction://ole?verb=0"/>
          </p:cNvPr>
          <p:cNvGraphicFramePr>
            <a:graphicFrameLocks noChangeAspect="1"/>
          </p:cNvGraphicFramePr>
          <p:nvPr/>
        </p:nvGraphicFramePr>
        <p:xfrm>
          <a:off x="6794183" y="4795203"/>
          <a:ext cx="4832985" cy="1322070"/>
        </p:xfrm>
        <a:graphic>
          <a:graphicData uri="http://schemas.openxmlformats.org/presentationml/2006/ole">
            <mc:AlternateContent xmlns:mc="http://schemas.openxmlformats.org/markup-compatibility/2006">
              <mc:Choice xmlns:v="urn:schemas-microsoft-com:vml" Requires="v">
                <p:oleObj r:id="rId3" imgW="3251200" imgH="889000" progId="Equation.KSEE3">
                  <p:embed/>
                </p:oleObj>
              </mc:Choice>
              <mc:Fallback>
                <p:oleObj r:id="rId3" imgW="3251200" imgH="889000" progId="Equation.KSEE3">
                  <p:embed/>
                  <p:pic>
                    <p:nvPicPr>
                      <p:cNvPr id="24" name="对象 23">
                        <a:hlinkClick r:id="" action="ppaction://ole?verb=0"/>
                      </p:cNvPr>
                      <p:cNvPicPr/>
                      <p:nvPr/>
                    </p:nvPicPr>
                    <p:blipFill>
                      <a:blip r:embed="rId4"/>
                      <a:stretch>
                        <a:fillRect/>
                      </a:stretch>
                    </p:blipFill>
                    <p:spPr>
                      <a:xfrm>
                        <a:off x="6794183" y="4795203"/>
                        <a:ext cx="4832985" cy="1322070"/>
                      </a:xfrm>
                      <a:prstGeom prst="rect">
                        <a:avLst/>
                      </a:prstGeom>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IHQE vs 1D </a:t>
            </a:r>
            <a:r>
              <a:rPr lang="zh-CN" altLang="en-US" sz="2400" b="1" dirty="0">
                <a:solidFill>
                  <a:srgbClr val="C00000"/>
                </a:solidFill>
                <a:latin typeface="Times New Roman" panose="02020603050405020304" pitchFamily="18" charset="0"/>
                <a:ea typeface="宋体" panose="02010600030101010101" pitchFamily="2" charset="-122"/>
                <a:sym typeface="+mn-ea"/>
              </a:rPr>
              <a:t> Landauer conductance</a:t>
            </a:r>
            <a:r>
              <a:rPr lang="en-US" altLang="en-US" sz="2400" b="1" dirty="0">
                <a:solidFill>
                  <a:srgbClr val="C00000"/>
                </a:solidFill>
                <a:latin typeface="Times New Roman" panose="02020603050405020304" pitchFamily="18" charset="0"/>
                <a:ea typeface="宋体" panose="02010600030101010101" pitchFamily="2" charset="-122"/>
              </a:rPr>
              <a:t>e</a:t>
            </a:r>
          </a:p>
        </p:txBody>
      </p:sp>
      <p:cxnSp>
        <p:nvCxnSpPr>
          <p:cNvPr id="16" name="直接箭头连接符 15"/>
          <p:cNvCxnSpPr/>
          <p:nvPr/>
        </p:nvCxnSpPr>
        <p:spPr>
          <a:xfrm flipV="1">
            <a:off x="699770" y="2270125"/>
            <a:ext cx="21590" cy="1843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699770" y="4113530"/>
            <a:ext cx="20377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860" y="2416175"/>
            <a:ext cx="614680" cy="368300"/>
          </a:xfrm>
          <a:prstGeom prst="rect">
            <a:avLst/>
          </a:prstGeom>
          <a:noFill/>
          <a:ln w="9525">
            <a:noFill/>
          </a:ln>
        </p:spPr>
        <p:txBody>
          <a:bodyPr wrap="none" anchor="t">
            <a:spAutoFit/>
          </a:bodyPr>
          <a:lstStyle/>
          <a:p>
            <a:pPr marL="266700" indent="-266700" algn="ctr"/>
            <a:r>
              <a:rPr lang="en-US" altLang="en-US" b="1">
                <a:solidFill>
                  <a:srgbClr val="C00000"/>
                </a:solidFill>
                <a:latin typeface="Times New Roman" panose="02020603050405020304" pitchFamily="18" charset="0"/>
                <a:ea typeface="宋体" panose="02010600030101010101" pitchFamily="2" charset="-122"/>
                <a:sym typeface="+mn-ea"/>
              </a:rPr>
              <a:t>V(x)</a:t>
            </a:r>
            <a:endParaRPr lang="en-US" altLang="en-US" b="1">
              <a:solidFill>
                <a:srgbClr val="C00000"/>
              </a:solidFill>
              <a:latin typeface="Times New Roman" panose="02020603050405020304" pitchFamily="18" charset="0"/>
              <a:ea typeface="宋体" panose="02010600030101010101" pitchFamily="2" charset="-122"/>
            </a:endParaRPr>
          </a:p>
        </p:txBody>
      </p:sp>
      <p:cxnSp>
        <p:nvCxnSpPr>
          <p:cNvPr id="19" name="直接连接符 18"/>
          <p:cNvCxnSpPr/>
          <p:nvPr/>
        </p:nvCxnSpPr>
        <p:spPr>
          <a:xfrm flipV="1">
            <a:off x="699770" y="2981325"/>
            <a:ext cx="1940560" cy="10795"/>
          </a:xfrm>
          <a:prstGeom prst="line">
            <a:avLst/>
          </a:prstGeom>
        </p:spPr>
        <p:style>
          <a:lnRef idx="1">
            <a:schemeClr val="accent1"/>
          </a:lnRef>
          <a:fillRef idx="0">
            <a:schemeClr val="accent1"/>
          </a:fillRef>
          <a:effectRef idx="0">
            <a:schemeClr val="accent1"/>
          </a:effectRef>
          <a:fontRef idx="minor">
            <a:schemeClr val="tx1"/>
          </a:fontRef>
        </p:style>
      </p:cxnSp>
      <p:sp>
        <p:nvSpPr>
          <p:cNvPr id="20" name="右箭头 19"/>
          <p:cNvSpPr/>
          <p:nvPr/>
        </p:nvSpPr>
        <p:spPr>
          <a:xfrm>
            <a:off x="2834640" y="3245485"/>
            <a:ext cx="635635" cy="366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flipV="1">
            <a:off x="637540" y="4337050"/>
            <a:ext cx="21590" cy="1843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85725" y="6172200"/>
            <a:ext cx="3050540" cy="10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68605" y="4792345"/>
            <a:ext cx="2037715" cy="1075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3858260" y="2280920"/>
            <a:ext cx="21590" cy="1843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3858260" y="4124325"/>
            <a:ext cx="20377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3858260" y="2992120"/>
            <a:ext cx="1940560" cy="10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3858260" y="3636645"/>
            <a:ext cx="1940560" cy="10795"/>
          </a:xfrm>
          <a:prstGeom prst="line">
            <a:avLst/>
          </a:prstGeom>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986915" y="4113530"/>
            <a:ext cx="1268095" cy="368300"/>
          </a:xfrm>
          <a:prstGeom prst="rect">
            <a:avLst/>
          </a:prstGeom>
          <a:noFill/>
          <a:ln w="9525">
            <a:noFill/>
          </a:ln>
        </p:spPr>
        <p:txBody>
          <a:bodyPr wrap="square" anchor="t">
            <a:spAutoFit/>
          </a:bodyPr>
          <a:lstStyle/>
          <a:p>
            <a:pPr marL="266700" indent="-266700"/>
            <a:r>
              <a:rPr lang="en-US" altLang="en-US" b="1">
                <a:solidFill>
                  <a:srgbClr val="C00000"/>
                </a:solidFill>
                <a:latin typeface="Times New Roman" panose="02020603050405020304" pitchFamily="18" charset="0"/>
                <a:ea typeface="宋体" panose="02010600030101010101" pitchFamily="2" charset="-122"/>
                <a:sym typeface="+mn-ea"/>
              </a:rPr>
              <a:t>x</a:t>
            </a:r>
            <a:endParaRPr lang="en-US" altLang="en-US" b="1">
              <a:solidFill>
                <a:srgbClr val="C00000"/>
              </a:solidFill>
              <a:latin typeface="Times New Roman" panose="02020603050405020304" pitchFamily="18" charset="0"/>
              <a:ea typeface="宋体" panose="02010600030101010101" pitchFamily="2" charset="-122"/>
            </a:endParaRPr>
          </a:p>
        </p:txBody>
      </p:sp>
      <p:sp>
        <p:nvSpPr>
          <p:cNvPr id="32" name="文本框 31"/>
          <p:cNvSpPr txBox="1"/>
          <p:nvPr/>
        </p:nvSpPr>
        <p:spPr>
          <a:xfrm>
            <a:off x="0" y="4424045"/>
            <a:ext cx="614680" cy="368300"/>
          </a:xfrm>
          <a:prstGeom prst="rect">
            <a:avLst/>
          </a:prstGeom>
          <a:noFill/>
          <a:ln w="9525">
            <a:noFill/>
          </a:ln>
        </p:spPr>
        <p:txBody>
          <a:bodyPr wrap="none" anchor="t">
            <a:spAutoFit/>
          </a:bodyPr>
          <a:lstStyle/>
          <a:p>
            <a:pPr marL="266700" indent="-266700" algn="ctr"/>
            <a:r>
              <a:rPr lang="en-US" altLang="en-US" b="1">
                <a:solidFill>
                  <a:srgbClr val="C00000"/>
                </a:solidFill>
                <a:latin typeface="Times New Roman" panose="02020603050405020304" pitchFamily="18" charset="0"/>
                <a:ea typeface="宋体" panose="02010600030101010101" pitchFamily="2" charset="-122"/>
                <a:sym typeface="+mn-ea"/>
              </a:rPr>
              <a:t>V(x)</a:t>
            </a:r>
            <a:endParaRPr lang="en-US" altLang="en-US" b="1">
              <a:solidFill>
                <a:srgbClr val="C00000"/>
              </a:solidFill>
              <a:latin typeface="Times New Roman" panose="02020603050405020304" pitchFamily="18" charset="0"/>
              <a:ea typeface="宋体" panose="02010600030101010101" pitchFamily="2" charset="-122"/>
            </a:endParaRPr>
          </a:p>
        </p:txBody>
      </p:sp>
      <p:sp>
        <p:nvSpPr>
          <p:cNvPr id="33" name="文本框 32"/>
          <p:cNvSpPr txBox="1"/>
          <p:nvPr/>
        </p:nvSpPr>
        <p:spPr>
          <a:xfrm>
            <a:off x="1986915" y="6182995"/>
            <a:ext cx="1268095" cy="368300"/>
          </a:xfrm>
          <a:prstGeom prst="rect">
            <a:avLst/>
          </a:prstGeom>
          <a:noFill/>
          <a:ln w="9525">
            <a:noFill/>
          </a:ln>
        </p:spPr>
        <p:txBody>
          <a:bodyPr wrap="square" anchor="t">
            <a:spAutoFit/>
          </a:bodyPr>
          <a:lstStyle/>
          <a:p>
            <a:pPr marL="266700" indent="-266700"/>
            <a:r>
              <a:rPr lang="en-US" altLang="en-US" b="1">
                <a:solidFill>
                  <a:srgbClr val="C00000"/>
                </a:solidFill>
                <a:latin typeface="Times New Roman" panose="02020603050405020304" pitchFamily="18" charset="0"/>
                <a:ea typeface="宋体" panose="02010600030101010101" pitchFamily="2" charset="-122"/>
                <a:sym typeface="+mn-ea"/>
              </a:rPr>
              <a:t>x</a:t>
            </a:r>
            <a:endParaRPr lang="en-US" altLang="en-US" b="1">
              <a:solidFill>
                <a:srgbClr val="C00000"/>
              </a:solidFill>
              <a:latin typeface="Times New Roman" panose="02020603050405020304" pitchFamily="18" charset="0"/>
              <a:ea typeface="宋体" panose="02010600030101010101" pitchFamily="2" charset="-122"/>
            </a:endParaRPr>
          </a:p>
        </p:txBody>
      </p:sp>
      <p:sp>
        <p:nvSpPr>
          <p:cNvPr id="34" name="右箭头 33"/>
          <p:cNvSpPr/>
          <p:nvPr/>
        </p:nvSpPr>
        <p:spPr>
          <a:xfrm>
            <a:off x="2834640" y="5075555"/>
            <a:ext cx="635635" cy="366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498465" y="4176395"/>
            <a:ext cx="848360" cy="368300"/>
          </a:xfrm>
          <a:prstGeom prst="rect">
            <a:avLst/>
          </a:prstGeom>
          <a:noFill/>
          <a:ln w="9525">
            <a:noFill/>
          </a:ln>
        </p:spPr>
        <p:txBody>
          <a:bodyPr wrap="square" anchor="t">
            <a:spAutoFit/>
          </a:bodyPr>
          <a:lstStyle/>
          <a:p>
            <a:pPr marL="266700" indent="-266700"/>
            <a:r>
              <a:rPr lang="en-US" altLang="en-US" b="1">
                <a:solidFill>
                  <a:srgbClr val="C00000"/>
                </a:solidFill>
                <a:latin typeface="Times New Roman" panose="02020603050405020304" pitchFamily="18" charset="0"/>
                <a:ea typeface="宋体" panose="02010600030101010101" pitchFamily="2" charset="-122"/>
                <a:sym typeface="+mn-ea"/>
              </a:rPr>
              <a:t>k</a:t>
            </a:r>
            <a:endParaRPr lang="en-US" altLang="en-US" b="1">
              <a:solidFill>
                <a:srgbClr val="C00000"/>
              </a:solidFill>
              <a:latin typeface="Times New Roman" panose="02020603050405020304" pitchFamily="18" charset="0"/>
              <a:ea typeface="宋体" panose="02010600030101010101" pitchFamily="2" charset="-122"/>
            </a:endParaRPr>
          </a:p>
        </p:txBody>
      </p:sp>
      <p:sp>
        <p:nvSpPr>
          <p:cNvPr id="36" name="文本框 35"/>
          <p:cNvSpPr txBox="1"/>
          <p:nvPr/>
        </p:nvSpPr>
        <p:spPr>
          <a:xfrm>
            <a:off x="3255010" y="2280920"/>
            <a:ext cx="550545" cy="368300"/>
          </a:xfrm>
          <a:prstGeom prst="rect">
            <a:avLst/>
          </a:prstGeom>
          <a:noFill/>
          <a:ln w="9525">
            <a:noFill/>
          </a:ln>
        </p:spPr>
        <p:txBody>
          <a:bodyPr wrap="square" anchor="t">
            <a:spAutoFit/>
          </a:bodyPr>
          <a:lstStyle/>
          <a:p>
            <a:pPr marL="266700" indent="-266700" algn="ctr"/>
            <a:r>
              <a:rPr lang="en-US" altLang="en-US" b="1">
                <a:solidFill>
                  <a:srgbClr val="C00000"/>
                </a:solidFill>
                <a:latin typeface="Times New Roman" panose="02020603050405020304" pitchFamily="18" charset="0"/>
                <a:ea typeface="宋体" panose="02010600030101010101" pitchFamily="2" charset="-122"/>
                <a:sym typeface="+mn-ea"/>
              </a:rPr>
              <a:t>E </a:t>
            </a:r>
            <a:endParaRPr lang="en-US" altLang="en-US" b="1">
              <a:solidFill>
                <a:srgbClr val="C00000"/>
              </a:solidFill>
              <a:latin typeface="Times New Roman" panose="02020603050405020304" pitchFamily="18" charset="0"/>
              <a:ea typeface="宋体" panose="02010600030101010101" pitchFamily="2" charset="-122"/>
            </a:endParaRPr>
          </a:p>
        </p:txBody>
      </p:sp>
      <p:cxnSp>
        <p:nvCxnSpPr>
          <p:cNvPr id="37" name="直接箭头连接符 36"/>
          <p:cNvCxnSpPr/>
          <p:nvPr/>
        </p:nvCxnSpPr>
        <p:spPr>
          <a:xfrm flipV="1">
            <a:off x="3906520" y="4364355"/>
            <a:ext cx="21590" cy="1843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3906520" y="6207760"/>
            <a:ext cx="20377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906520" y="4544695"/>
            <a:ext cx="2054225" cy="541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6520" y="5158740"/>
            <a:ext cx="2183130" cy="572135"/>
          </a:xfrm>
          <a:prstGeom prst="line">
            <a:avLst/>
          </a:prstGeom>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71820" y="6254750"/>
            <a:ext cx="848360" cy="368300"/>
          </a:xfrm>
          <a:prstGeom prst="rect">
            <a:avLst/>
          </a:prstGeom>
          <a:noFill/>
          <a:ln w="9525">
            <a:noFill/>
          </a:ln>
        </p:spPr>
        <p:txBody>
          <a:bodyPr wrap="square" anchor="t">
            <a:spAutoFit/>
          </a:bodyPr>
          <a:lstStyle/>
          <a:p>
            <a:pPr marL="266700" indent="-266700"/>
            <a:r>
              <a:rPr lang="en-US" altLang="en-US" b="1">
                <a:solidFill>
                  <a:srgbClr val="C00000"/>
                </a:solidFill>
                <a:latin typeface="Times New Roman" panose="02020603050405020304" pitchFamily="18" charset="0"/>
                <a:ea typeface="宋体" panose="02010600030101010101" pitchFamily="2" charset="-122"/>
                <a:sym typeface="+mn-ea"/>
              </a:rPr>
              <a:t>k</a:t>
            </a:r>
            <a:endParaRPr lang="en-US" altLang="en-US" b="1">
              <a:solidFill>
                <a:srgbClr val="C00000"/>
              </a:solidFill>
              <a:latin typeface="Times New Roman" panose="02020603050405020304" pitchFamily="18" charset="0"/>
              <a:ea typeface="宋体" panose="02010600030101010101" pitchFamily="2" charset="-122"/>
            </a:endParaRPr>
          </a:p>
        </p:txBody>
      </p:sp>
      <p:sp>
        <p:nvSpPr>
          <p:cNvPr id="42" name="文本框 41"/>
          <p:cNvSpPr txBox="1"/>
          <p:nvPr/>
        </p:nvSpPr>
        <p:spPr>
          <a:xfrm>
            <a:off x="3303270" y="4364355"/>
            <a:ext cx="550545" cy="368300"/>
          </a:xfrm>
          <a:prstGeom prst="rect">
            <a:avLst/>
          </a:prstGeom>
          <a:noFill/>
          <a:ln w="9525">
            <a:noFill/>
          </a:ln>
        </p:spPr>
        <p:txBody>
          <a:bodyPr wrap="square" anchor="t">
            <a:spAutoFit/>
          </a:bodyPr>
          <a:lstStyle/>
          <a:p>
            <a:pPr marL="266700" indent="-266700" algn="ctr"/>
            <a:r>
              <a:rPr lang="en-US" altLang="en-US" b="1">
                <a:solidFill>
                  <a:srgbClr val="C00000"/>
                </a:solidFill>
                <a:latin typeface="Times New Roman" panose="02020603050405020304" pitchFamily="18" charset="0"/>
                <a:ea typeface="宋体" panose="02010600030101010101" pitchFamily="2" charset="-122"/>
                <a:sym typeface="+mn-ea"/>
              </a:rPr>
              <a:t>E </a:t>
            </a:r>
            <a:endParaRPr lang="en-US" altLang="en-US" b="1">
              <a:solidFill>
                <a:srgbClr val="C00000"/>
              </a:solidFill>
              <a:latin typeface="Times New Roman" panose="02020603050405020304" pitchFamily="18" charset="0"/>
              <a:ea typeface="宋体" panose="02010600030101010101" pitchFamily="2" charset="-122"/>
            </a:endParaRPr>
          </a:p>
        </p:txBody>
      </p:sp>
      <p:graphicFrame>
        <p:nvGraphicFramePr>
          <p:cNvPr id="43" name="对象 42">
            <a:hlinkClick r:id="" action="ppaction://ole?verb=0"/>
          </p:cNvPr>
          <p:cNvGraphicFramePr>
            <a:graphicFrameLocks noChangeAspect="1"/>
          </p:cNvGraphicFramePr>
          <p:nvPr/>
        </p:nvGraphicFramePr>
        <p:xfrm>
          <a:off x="7522845" y="2153920"/>
          <a:ext cx="2677160" cy="892810"/>
        </p:xfrm>
        <a:graphic>
          <a:graphicData uri="http://schemas.openxmlformats.org/presentationml/2006/ole">
            <mc:AlternateContent xmlns:mc="http://schemas.openxmlformats.org/markup-compatibility/2006">
              <mc:Choice xmlns:v="urn:schemas-microsoft-com:vml" Requires="v">
                <p:oleObj r:id="rId2" imgW="1181100" imgH="393700" progId="Equation.KSEE3">
                  <p:embed/>
                </p:oleObj>
              </mc:Choice>
              <mc:Fallback>
                <p:oleObj r:id="rId2" imgW="1181100" imgH="393700" progId="Equation.KSEE3">
                  <p:embed/>
                  <p:pic>
                    <p:nvPicPr>
                      <p:cNvPr id="43" name="对象 42">
                        <a:hlinkClick r:id="" action="ppaction://ole?verb=0"/>
                      </p:cNvPr>
                      <p:cNvPicPr/>
                      <p:nvPr/>
                    </p:nvPicPr>
                    <p:blipFill>
                      <a:blip r:embed="rId3"/>
                      <a:stretch>
                        <a:fillRect/>
                      </a:stretch>
                    </p:blipFill>
                    <p:spPr>
                      <a:xfrm>
                        <a:off x="7522845" y="2153920"/>
                        <a:ext cx="2677160" cy="892810"/>
                      </a:xfrm>
                      <a:prstGeom prst="rect">
                        <a:avLst/>
                      </a:prstGeom>
                    </p:spPr>
                  </p:pic>
                </p:oleObj>
              </mc:Fallback>
            </mc:AlternateContent>
          </a:graphicData>
        </a:graphic>
      </p:graphicFrame>
      <p:graphicFrame>
        <p:nvGraphicFramePr>
          <p:cNvPr id="44" name="对象 43"/>
          <p:cNvGraphicFramePr/>
          <p:nvPr/>
        </p:nvGraphicFramePr>
        <p:xfrm>
          <a:off x="6932295" y="3245485"/>
          <a:ext cx="4589780" cy="1014730"/>
        </p:xfrm>
        <a:graphic>
          <a:graphicData uri="http://schemas.openxmlformats.org/presentationml/2006/ole">
            <mc:AlternateContent xmlns:mc="http://schemas.openxmlformats.org/markup-compatibility/2006">
              <mc:Choice xmlns:v="urn:schemas-microsoft-com:vml" Requires="v">
                <p:oleObj r:id="rId4" imgW="4010660" imgH="878840" progId="Equation.KSEE3">
                  <p:embed/>
                </p:oleObj>
              </mc:Choice>
              <mc:Fallback>
                <p:oleObj r:id="rId4" imgW="4010660" imgH="878840" progId="Equation.KSEE3">
                  <p:embed/>
                  <p:pic>
                    <p:nvPicPr>
                      <p:cNvPr id="44" name="对象 43"/>
                      <p:cNvPicPr/>
                      <p:nvPr/>
                    </p:nvPicPr>
                    <p:blipFill>
                      <a:blip r:embed="rId5"/>
                      <a:stretch>
                        <a:fillRect/>
                      </a:stretch>
                    </p:blipFill>
                    <p:spPr>
                      <a:xfrm>
                        <a:off x="6932295" y="3245485"/>
                        <a:ext cx="4589780" cy="1014730"/>
                      </a:xfrm>
                      <a:prstGeom prst="rect">
                        <a:avLst/>
                      </a:prstGeom>
                    </p:spPr>
                  </p:pic>
                </p:oleObj>
              </mc:Fallback>
            </mc:AlternateContent>
          </a:graphicData>
        </a:graphic>
      </p:graphicFrame>
      <p:graphicFrame>
        <p:nvGraphicFramePr>
          <p:cNvPr id="46" name="对象 45"/>
          <p:cNvGraphicFramePr/>
          <p:nvPr/>
        </p:nvGraphicFramePr>
        <p:xfrm>
          <a:off x="7404735" y="4365625"/>
          <a:ext cx="3268980" cy="899795"/>
        </p:xfrm>
        <a:graphic>
          <a:graphicData uri="http://schemas.openxmlformats.org/presentationml/2006/ole">
            <mc:AlternateContent xmlns:mc="http://schemas.openxmlformats.org/markup-compatibility/2006">
              <mc:Choice xmlns:v="urn:schemas-microsoft-com:vml" Requires="v">
                <p:oleObj r:id="rId6" imgW="3087370" imgH="828675" progId="Equation.KSEE3">
                  <p:embed/>
                </p:oleObj>
              </mc:Choice>
              <mc:Fallback>
                <p:oleObj r:id="rId6" imgW="3087370" imgH="828675" progId="Equation.KSEE3">
                  <p:embed/>
                  <p:pic>
                    <p:nvPicPr>
                      <p:cNvPr id="46" name="对象 45"/>
                      <p:cNvPicPr/>
                      <p:nvPr/>
                    </p:nvPicPr>
                    <p:blipFill>
                      <a:blip r:embed="rId7"/>
                      <a:stretch>
                        <a:fillRect/>
                      </a:stretch>
                    </p:blipFill>
                    <p:spPr>
                      <a:xfrm>
                        <a:off x="7404735" y="4365625"/>
                        <a:ext cx="3268980" cy="899795"/>
                      </a:xfrm>
                      <a:prstGeom prst="rect">
                        <a:avLst/>
                      </a:prstGeom>
                    </p:spPr>
                  </p:pic>
                </p:oleObj>
              </mc:Fallback>
            </mc:AlternateContent>
          </a:graphicData>
        </a:graphic>
      </p:graphicFrame>
      <p:graphicFrame>
        <p:nvGraphicFramePr>
          <p:cNvPr id="48" name="对象 47">
            <a:hlinkClick r:id="" action="ppaction://ole?verb=0"/>
          </p:cNvPr>
          <p:cNvGraphicFramePr>
            <a:graphicFrameLocks noChangeAspect="1"/>
          </p:cNvGraphicFramePr>
          <p:nvPr/>
        </p:nvGraphicFramePr>
        <p:xfrm>
          <a:off x="6777990" y="5441950"/>
          <a:ext cx="4899025" cy="812800"/>
        </p:xfrm>
        <a:graphic>
          <a:graphicData uri="http://schemas.openxmlformats.org/presentationml/2006/ole">
            <mc:AlternateContent xmlns:mc="http://schemas.openxmlformats.org/markup-compatibility/2006">
              <mc:Choice xmlns:v="urn:schemas-microsoft-com:vml" Requires="v">
                <p:oleObj r:id="rId8" imgW="2374265" imgH="393700" progId="Equation.KSEE3">
                  <p:embed/>
                </p:oleObj>
              </mc:Choice>
              <mc:Fallback>
                <p:oleObj r:id="rId8" imgW="2374265" imgH="393700" progId="Equation.KSEE3">
                  <p:embed/>
                  <p:pic>
                    <p:nvPicPr>
                      <p:cNvPr id="48" name="对象 47">
                        <a:hlinkClick r:id="" action="ppaction://ole?verb=0"/>
                      </p:cNvPr>
                      <p:cNvPicPr/>
                      <p:nvPr/>
                    </p:nvPicPr>
                    <p:blipFill>
                      <a:blip r:embed="rId9"/>
                      <a:stretch>
                        <a:fillRect/>
                      </a:stretch>
                    </p:blipFill>
                    <p:spPr>
                      <a:xfrm>
                        <a:off x="6777990" y="5441950"/>
                        <a:ext cx="4899025" cy="812800"/>
                      </a:xfrm>
                      <a:prstGeom prst="rect">
                        <a:avLst/>
                      </a:prstGeom>
                    </p:spPr>
                  </p:pic>
                </p:oleObj>
              </mc:Fallback>
            </mc:AlternateContent>
          </a:graphicData>
        </a:graphic>
      </p:graphicFrame>
      <p:pic>
        <p:nvPicPr>
          <p:cNvPr id="3" name="图片 2"/>
          <p:cNvPicPr>
            <a:picLocks noChangeAspect="1"/>
          </p:cNvPicPr>
          <p:nvPr/>
        </p:nvPicPr>
        <p:blipFill>
          <a:blip r:embed="rId10"/>
          <a:stretch>
            <a:fillRect/>
          </a:stretch>
        </p:blipFill>
        <p:spPr>
          <a:xfrm>
            <a:off x="2074545" y="4792345"/>
            <a:ext cx="1395730" cy="1252220"/>
          </a:xfrm>
          <a:prstGeom prst="rect">
            <a:avLst/>
          </a:prstGeom>
        </p:spPr>
      </p:pic>
      <p:pic>
        <p:nvPicPr>
          <p:cNvPr id="6" name="图片 5"/>
          <p:cNvPicPr>
            <a:picLocks noChangeAspect="1"/>
          </p:cNvPicPr>
          <p:nvPr/>
        </p:nvPicPr>
        <p:blipFill>
          <a:blip r:embed="rId11"/>
          <a:stretch>
            <a:fillRect/>
          </a:stretch>
        </p:blipFill>
        <p:spPr>
          <a:xfrm>
            <a:off x="1652270" y="1388110"/>
            <a:ext cx="1602740" cy="1261110"/>
          </a:xfrm>
          <a:prstGeom prst="rect">
            <a:avLst/>
          </a:prstGeom>
        </p:spPr>
      </p:pic>
      <p:sp>
        <p:nvSpPr>
          <p:cNvPr id="2" name="TextBox 1">
            <a:extLst>
              <a:ext uri="{FF2B5EF4-FFF2-40B4-BE49-F238E27FC236}">
                <a16:creationId xmlns:a16="http://schemas.microsoft.com/office/drawing/2014/main" id="{999E1490-B1DA-61DA-9567-09A1904698E5}"/>
              </a:ext>
            </a:extLst>
          </p:cNvPr>
          <p:cNvSpPr txBox="1"/>
          <p:nvPr/>
        </p:nvSpPr>
        <p:spPr>
          <a:xfrm>
            <a:off x="10049162" y="2298819"/>
            <a:ext cx="301686" cy="369332"/>
          </a:xfrm>
          <a:prstGeom prst="rect">
            <a:avLst/>
          </a:prstGeom>
          <a:noFill/>
        </p:spPr>
        <p:txBody>
          <a:bodyPr wrap="none" rtlCol="0">
            <a:spAutoFit/>
          </a:bodyPr>
          <a:lstStyle/>
          <a:p>
            <a:r>
              <a:rPr lang="en-CH" dirty="0"/>
              <a:t>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2383790" y="3763645"/>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2383790" y="3763645"/>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 </a:t>
            </a:r>
            <a:endParaRPr lang="en-US" altLang="zh-CN"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3434715" y="1548130"/>
            <a:ext cx="755015" cy="368300"/>
          </a:xfrm>
          <a:prstGeom prst="rect">
            <a:avLst/>
          </a:prstGeom>
          <a:noFill/>
          <a:ln w="9525">
            <a:noFill/>
          </a:ln>
        </p:spPr>
        <p:txBody>
          <a:bodyPr wrap="square" anchor="t">
            <a:spAutoFit/>
          </a:bodyPr>
          <a:lstStyle/>
          <a:p>
            <a:pPr marL="266700" indent="-266700"/>
            <a:r>
              <a:rPr lang="en-US" altLang="en-US" b="1">
                <a:solidFill>
                  <a:srgbClr val="C00000"/>
                </a:solidFill>
                <a:latin typeface="Times New Roman" panose="02020603050405020304" pitchFamily="18" charset="0"/>
                <a:ea typeface="宋体" panose="02010600030101010101" pitchFamily="2" charset="-122"/>
              </a:rPr>
              <a:t>E</a:t>
            </a:r>
          </a:p>
        </p:txBody>
      </p:sp>
      <p:pic>
        <p:nvPicPr>
          <p:cNvPr id="8" name="图片 7"/>
          <p:cNvPicPr>
            <a:picLocks noChangeAspect="1"/>
          </p:cNvPicPr>
          <p:nvPr/>
        </p:nvPicPr>
        <p:blipFill>
          <a:blip r:embed="rId4"/>
          <a:stretch>
            <a:fillRect/>
          </a:stretch>
        </p:blipFill>
        <p:spPr>
          <a:xfrm>
            <a:off x="641350" y="1818640"/>
            <a:ext cx="4740275" cy="2374265"/>
          </a:xfrm>
          <a:prstGeom prst="rect">
            <a:avLst/>
          </a:prstGeom>
        </p:spPr>
      </p:pic>
      <p:cxnSp>
        <p:nvCxnSpPr>
          <p:cNvPr id="3" name="直接连接符 2"/>
          <p:cNvCxnSpPr/>
          <p:nvPr/>
        </p:nvCxnSpPr>
        <p:spPr>
          <a:xfrm flipV="1">
            <a:off x="561340" y="3261995"/>
            <a:ext cx="5210810" cy="215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41350" y="4262120"/>
            <a:ext cx="5210810" cy="215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253105" y="1612900"/>
            <a:ext cx="45085" cy="26492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060440" y="3915410"/>
            <a:ext cx="461010" cy="368300"/>
          </a:xfrm>
          <a:prstGeom prst="rect">
            <a:avLst/>
          </a:prstGeom>
          <a:noFill/>
          <a:ln w="9525">
            <a:noFill/>
          </a:ln>
        </p:spPr>
        <p:txBody>
          <a:bodyPr wrap="square" anchor="t">
            <a:spAutoFit/>
          </a:bodyPr>
          <a:lstStyle/>
          <a:p>
            <a:pPr algn="ctr"/>
            <a:r>
              <a:rPr lang="en-US" altLang="zh-CN" b="1">
                <a:latin typeface="Times New Roman" panose="02020603050405020304" pitchFamily="18" charset="0"/>
                <a:cs typeface="Times New Roman" panose="02020603050405020304" pitchFamily="18" charset="0"/>
                <a:sym typeface="+mn-ea"/>
              </a:rPr>
              <a:t>k</a:t>
            </a:r>
            <a:endParaRPr lang="en-US" altLang="en-US" b="1">
              <a:solidFill>
                <a:srgbClr val="C00000"/>
              </a:solidFill>
              <a:latin typeface="Times New Roman" panose="02020603050405020304" pitchFamily="18" charset="0"/>
              <a:ea typeface="宋体" panose="02010600030101010101" pitchFamily="2" charset="-122"/>
            </a:endParaRPr>
          </a:p>
        </p:txBody>
      </p:sp>
      <p:graphicFrame>
        <p:nvGraphicFramePr>
          <p:cNvPr id="15" name="对象 14">
            <a:hlinkClick r:id="" action="ppaction://ole?verb=0"/>
          </p:cNvPr>
          <p:cNvGraphicFramePr>
            <a:graphicFrameLocks noChangeAspect="1"/>
          </p:cNvGraphicFramePr>
          <p:nvPr/>
        </p:nvGraphicFramePr>
        <p:xfrm>
          <a:off x="6775450" y="1955165"/>
          <a:ext cx="4389120" cy="2376805"/>
        </p:xfrm>
        <a:graphic>
          <a:graphicData uri="http://schemas.openxmlformats.org/presentationml/2006/ole">
            <mc:AlternateContent xmlns:mc="http://schemas.openxmlformats.org/markup-compatibility/2006">
              <mc:Choice xmlns:v="urn:schemas-microsoft-com:vml" Requires="v">
                <p:oleObj r:id="rId5" imgW="2438400" imgH="1320165" progId="Equation.KSEE3">
                  <p:embed/>
                </p:oleObj>
              </mc:Choice>
              <mc:Fallback>
                <p:oleObj r:id="rId5" imgW="2438400" imgH="1320165" progId="Equation.KSEE3">
                  <p:embed/>
                  <p:pic>
                    <p:nvPicPr>
                      <p:cNvPr id="15" name="对象 14">
                        <a:hlinkClick r:id="" action="ppaction://ole?verb=0"/>
                      </p:cNvPr>
                      <p:cNvPicPr/>
                      <p:nvPr/>
                    </p:nvPicPr>
                    <p:blipFill>
                      <a:blip r:embed="rId6"/>
                      <a:stretch>
                        <a:fillRect/>
                      </a:stretch>
                    </p:blipFill>
                    <p:spPr>
                      <a:xfrm>
                        <a:off x="6775450" y="1955165"/>
                        <a:ext cx="4389120" cy="2376805"/>
                      </a:xfrm>
                      <a:prstGeom prst="rect">
                        <a:avLst/>
                      </a:prstGeom>
                    </p:spPr>
                  </p:pic>
                </p:oleObj>
              </mc:Fallback>
            </mc:AlternateContent>
          </a:graphicData>
        </a:graphic>
      </p:graphicFrame>
      <p:cxnSp>
        <p:nvCxnSpPr>
          <p:cNvPr id="16" name="直接连接符 15"/>
          <p:cNvCxnSpPr/>
          <p:nvPr/>
        </p:nvCxnSpPr>
        <p:spPr>
          <a:xfrm>
            <a:off x="1009015" y="1818640"/>
            <a:ext cx="45085" cy="26492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060315" y="1818640"/>
            <a:ext cx="45085" cy="26492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41350" y="4539615"/>
            <a:ext cx="837565" cy="368300"/>
          </a:xfrm>
          <a:prstGeom prst="rect">
            <a:avLst/>
          </a:prstGeom>
          <a:noFill/>
          <a:ln w="9525">
            <a:noFill/>
          </a:ln>
        </p:spPr>
        <p:txBody>
          <a:bodyPr wrap="square" anchor="t">
            <a:spAutoFit/>
          </a:bodyPr>
          <a:lstStyle/>
          <a:p>
            <a:pPr algn="ctr"/>
            <a:r>
              <a:rPr lang="en-US" altLang="zh-CN" b="1">
                <a:latin typeface="Times New Roman" panose="02020603050405020304" pitchFamily="18" charset="0"/>
                <a:cs typeface="Times New Roman" panose="02020603050405020304" pitchFamily="18" charset="0"/>
                <a:sym typeface="+mn-ea"/>
              </a:rPr>
              <a:t>k</a:t>
            </a:r>
            <a:r>
              <a:rPr lang="en-US" altLang="zh-CN" b="1" baseline="-25000">
                <a:latin typeface="Times New Roman" panose="02020603050405020304" pitchFamily="18" charset="0"/>
                <a:cs typeface="Times New Roman" panose="02020603050405020304" pitchFamily="18" charset="0"/>
                <a:sym typeface="+mn-ea"/>
              </a:rPr>
              <a:t>FL</a:t>
            </a:r>
            <a:endParaRPr lang="en-US" altLang="en-US" b="1" baseline="-25000">
              <a:solidFill>
                <a:srgbClr val="C00000"/>
              </a:solidFill>
              <a:latin typeface="Times New Roman" panose="02020603050405020304" pitchFamily="18" charset="0"/>
              <a:ea typeface="宋体" panose="02010600030101010101" pitchFamily="2" charset="-122"/>
            </a:endParaRPr>
          </a:p>
        </p:txBody>
      </p:sp>
      <p:sp>
        <p:nvSpPr>
          <p:cNvPr id="19" name="文本框 18"/>
          <p:cNvSpPr txBox="1"/>
          <p:nvPr/>
        </p:nvSpPr>
        <p:spPr>
          <a:xfrm>
            <a:off x="4934585" y="4539615"/>
            <a:ext cx="837565" cy="368300"/>
          </a:xfrm>
          <a:prstGeom prst="rect">
            <a:avLst/>
          </a:prstGeom>
          <a:noFill/>
          <a:ln w="9525">
            <a:noFill/>
          </a:ln>
        </p:spPr>
        <p:txBody>
          <a:bodyPr wrap="square" anchor="t">
            <a:spAutoFit/>
          </a:bodyPr>
          <a:lstStyle/>
          <a:p>
            <a:pPr algn="ctr"/>
            <a:r>
              <a:rPr lang="en-US" altLang="zh-CN" b="1">
                <a:latin typeface="Times New Roman" panose="02020603050405020304" pitchFamily="18" charset="0"/>
                <a:cs typeface="Times New Roman" panose="02020603050405020304" pitchFamily="18" charset="0"/>
                <a:sym typeface="+mn-ea"/>
              </a:rPr>
              <a:t>k</a:t>
            </a:r>
            <a:r>
              <a:rPr lang="en-US" altLang="zh-CN" b="1" baseline="-25000">
                <a:latin typeface="Times New Roman" panose="02020603050405020304" pitchFamily="18" charset="0"/>
                <a:cs typeface="Times New Roman" panose="02020603050405020304" pitchFamily="18" charset="0"/>
                <a:sym typeface="+mn-ea"/>
              </a:rPr>
              <a:t>FR</a:t>
            </a:r>
            <a:endParaRPr lang="en-US" altLang="en-US" b="1" baseline="-25000">
              <a:solidFill>
                <a:srgbClr val="C00000"/>
              </a:solidFill>
              <a:latin typeface="Times New Roman" panose="02020603050405020304" pitchFamily="18" charset="0"/>
              <a:ea typeface="宋体" panose="02010600030101010101" pitchFamily="2" charset="-122"/>
            </a:endParaRPr>
          </a:p>
        </p:txBody>
      </p:sp>
      <p:sp>
        <p:nvSpPr>
          <p:cNvPr id="20" name="文本框 19"/>
          <p:cNvSpPr txBox="1"/>
          <p:nvPr/>
        </p:nvSpPr>
        <p:spPr>
          <a:xfrm>
            <a:off x="153670" y="4995545"/>
            <a:ext cx="11603990" cy="1568450"/>
          </a:xfrm>
          <a:prstGeom prst="rect">
            <a:avLst/>
          </a:prstGeom>
          <a:noFill/>
          <a:ln w="9525">
            <a:noFill/>
          </a:ln>
        </p:spPr>
        <p:txBody>
          <a:bodyPr wrap="square" anchor="t">
            <a:spAutoFit/>
          </a:bodyPr>
          <a:lstStyle/>
          <a:p>
            <a:pPr marL="266700" indent="-266700"/>
            <a:r>
              <a:rPr lang="en-US" altLang="en-US" sz="2400" b="1" dirty="0">
                <a:solidFill>
                  <a:srgbClr val="C00000"/>
                </a:solidFill>
                <a:latin typeface="Times New Roman" panose="02020603050405020304" pitchFamily="18" charset="0"/>
                <a:ea typeface="宋体" panose="02010600030101010101" pitchFamily="2" charset="-122"/>
              </a:rPr>
              <a:t>   When Fermi energy is selected at different locations, different amounts of Landau energy levels will be occupied, that is, different amounts of landau energy levels will contribute. Therefore, several landau energy levels will be occupied, so an integer needs to be added, G</a:t>
            </a:r>
            <a:r>
              <a:rPr lang="en-US" altLang="en-US" sz="2400" b="1" baseline="-25000" dirty="0">
                <a:solidFill>
                  <a:srgbClr val="C00000"/>
                </a:solidFill>
                <a:latin typeface="Times New Roman" panose="02020603050405020304" pitchFamily="18" charset="0"/>
                <a:ea typeface="宋体" panose="02010600030101010101" pitchFamily="2" charset="-122"/>
              </a:rPr>
              <a:t>H</a:t>
            </a:r>
            <a:r>
              <a:rPr lang="en-US" altLang="en-US" sz="2400" b="1" dirty="0">
                <a:solidFill>
                  <a:srgbClr val="C00000"/>
                </a:solidFill>
                <a:latin typeface="Times New Roman" panose="02020603050405020304" pitchFamily="18" charset="0"/>
                <a:ea typeface="宋体" panose="02010600030101010101" pitchFamily="2" charset="-122"/>
              </a:rPr>
              <a:t>=</a:t>
            </a:r>
            <a:r>
              <a:rPr lang="en-US" altLang="en-US" sz="24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ν</a:t>
            </a:r>
            <a:r>
              <a:rPr lang="en-US" altLang="en-US" sz="2400" b="1" dirty="0">
                <a:solidFill>
                  <a:srgbClr val="C00000"/>
                </a:solidFill>
                <a:latin typeface="Times New Roman" panose="02020603050405020304" pitchFamily="18" charset="0"/>
                <a:ea typeface="宋体" panose="02010600030101010101" pitchFamily="2" charset="-122"/>
              </a:rPr>
              <a:t>(e</a:t>
            </a:r>
            <a:r>
              <a:rPr lang="en-US" altLang="en-US" sz="2400" b="1" baseline="30000" dirty="0">
                <a:solidFill>
                  <a:srgbClr val="C00000"/>
                </a:solidFill>
                <a:latin typeface="Times New Roman" panose="02020603050405020304" pitchFamily="18" charset="0"/>
                <a:ea typeface="宋体" panose="02010600030101010101" pitchFamily="2" charset="-122"/>
              </a:rPr>
              <a:t>2</a:t>
            </a:r>
            <a:r>
              <a:rPr lang="en-US" altLang="en-US" sz="2400" b="1" dirty="0">
                <a:solidFill>
                  <a:srgbClr val="C00000"/>
                </a:solidFill>
                <a:latin typeface="Times New Roman" panose="02020603050405020304" pitchFamily="18" charset="0"/>
                <a:ea typeface="宋体" panose="02010600030101010101" pitchFamily="2" charset="-122"/>
              </a:rPr>
              <a:t>/h), which </a:t>
            </a:r>
            <a:r>
              <a:rPr lang="en-US" altLang="en-US" sz="24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ν</a:t>
            </a:r>
            <a:r>
              <a:rPr lang="en-US" altLang="en-US" sz="2400" b="1" dirty="0">
                <a:solidFill>
                  <a:srgbClr val="C00000"/>
                </a:solidFill>
                <a:latin typeface="Times New Roman" panose="02020603050405020304" pitchFamily="18" charset="0"/>
                <a:ea typeface="宋体" panose="02010600030101010101" pitchFamily="2" charset="-122"/>
              </a:rPr>
              <a:t> is the filling factor.</a:t>
            </a:r>
          </a:p>
        </p:txBody>
      </p:sp>
      <p:cxnSp>
        <p:nvCxnSpPr>
          <p:cNvPr id="21" name="直接连接符 20"/>
          <p:cNvCxnSpPr/>
          <p:nvPr/>
        </p:nvCxnSpPr>
        <p:spPr>
          <a:xfrm flipV="1">
            <a:off x="670560" y="2825750"/>
            <a:ext cx="5210810" cy="2159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50545" y="2390140"/>
            <a:ext cx="5210810" cy="2159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2383790" y="3763645"/>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2383790" y="3763645"/>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a:latin typeface="Times New Roman" panose="02020603050405020304" pitchFamily="18" charset="0"/>
                <a:cs typeface="Times New Roman" panose="02020603050405020304" pitchFamily="18" charset="0"/>
              </a:rPr>
              <a:t>  </a:t>
            </a:r>
            <a:r>
              <a:rPr lang="en-US" altLang="zh-CN" b="1">
                <a:latin typeface="Times New Roman" panose="02020603050405020304" pitchFamily="18" charset="0"/>
                <a:cs typeface="Times New Roman" panose="02020603050405020304" pitchFamily="18" charset="0"/>
                <a:sym typeface="+mn-ea"/>
              </a:rPr>
              <a:t> IQHE </a:t>
            </a:r>
            <a:endParaRPr lang="en-US" altLang="zh-CN" b="1">
              <a:latin typeface="Times New Roman" panose="02020603050405020304" pitchFamily="18" charset="0"/>
              <a:cs typeface="Times New Roman" panose="02020603050405020304" pitchFamily="18" charset="0"/>
            </a:endParaRPr>
          </a:p>
        </p:txBody>
      </p:sp>
      <p:sp>
        <p:nvSpPr>
          <p:cNvPr id="12" name="文本框 11"/>
          <p:cNvSpPr txBox="1"/>
          <p:nvPr/>
        </p:nvSpPr>
        <p:spPr>
          <a:xfrm>
            <a:off x="3434715" y="1548130"/>
            <a:ext cx="755015" cy="368300"/>
          </a:xfrm>
          <a:prstGeom prst="rect">
            <a:avLst/>
          </a:prstGeom>
          <a:noFill/>
          <a:ln w="9525">
            <a:noFill/>
          </a:ln>
        </p:spPr>
        <p:txBody>
          <a:bodyPr wrap="square" anchor="t">
            <a:spAutoFit/>
          </a:bodyPr>
          <a:lstStyle/>
          <a:p>
            <a:pPr marL="266700" indent="-266700"/>
            <a:r>
              <a:rPr lang="en-US" altLang="en-US" b="1">
                <a:solidFill>
                  <a:srgbClr val="C00000"/>
                </a:solidFill>
                <a:latin typeface="Times New Roman" panose="02020603050405020304" pitchFamily="18" charset="0"/>
                <a:ea typeface="宋体" panose="02010600030101010101" pitchFamily="2" charset="-122"/>
              </a:rPr>
              <a:t>E</a:t>
            </a:r>
          </a:p>
        </p:txBody>
      </p:sp>
      <p:pic>
        <p:nvPicPr>
          <p:cNvPr id="8" name="图片 7"/>
          <p:cNvPicPr>
            <a:picLocks noChangeAspect="1"/>
          </p:cNvPicPr>
          <p:nvPr/>
        </p:nvPicPr>
        <p:blipFill>
          <a:blip r:embed="rId4"/>
          <a:stretch>
            <a:fillRect/>
          </a:stretch>
        </p:blipFill>
        <p:spPr>
          <a:xfrm>
            <a:off x="641350" y="1818640"/>
            <a:ext cx="4740275" cy="2374265"/>
          </a:xfrm>
          <a:prstGeom prst="rect">
            <a:avLst/>
          </a:prstGeom>
        </p:spPr>
      </p:pic>
      <p:cxnSp>
        <p:nvCxnSpPr>
          <p:cNvPr id="3" name="直接连接符 2"/>
          <p:cNvCxnSpPr/>
          <p:nvPr/>
        </p:nvCxnSpPr>
        <p:spPr>
          <a:xfrm flipV="1">
            <a:off x="561340" y="3261995"/>
            <a:ext cx="5210810" cy="215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41350" y="4262120"/>
            <a:ext cx="5210810" cy="215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253105" y="1612900"/>
            <a:ext cx="45085" cy="26492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060440" y="3915410"/>
            <a:ext cx="461010" cy="368300"/>
          </a:xfrm>
          <a:prstGeom prst="rect">
            <a:avLst/>
          </a:prstGeom>
          <a:noFill/>
          <a:ln w="9525">
            <a:noFill/>
          </a:ln>
        </p:spPr>
        <p:txBody>
          <a:bodyPr wrap="square" anchor="t">
            <a:spAutoFit/>
          </a:bodyPr>
          <a:lstStyle/>
          <a:p>
            <a:pPr algn="ctr"/>
            <a:r>
              <a:rPr lang="en-US" altLang="zh-CN" b="1">
                <a:latin typeface="Times New Roman" panose="02020603050405020304" pitchFamily="18" charset="0"/>
                <a:cs typeface="Times New Roman" panose="02020603050405020304" pitchFamily="18" charset="0"/>
                <a:sym typeface="+mn-ea"/>
              </a:rPr>
              <a:t>k</a:t>
            </a:r>
            <a:endParaRPr lang="en-US" altLang="en-US" b="1">
              <a:solidFill>
                <a:srgbClr val="C00000"/>
              </a:solidFill>
              <a:latin typeface="Times New Roman" panose="02020603050405020304" pitchFamily="18" charset="0"/>
              <a:ea typeface="宋体" panose="02010600030101010101" pitchFamily="2" charset="-122"/>
            </a:endParaRPr>
          </a:p>
        </p:txBody>
      </p:sp>
      <p:cxnSp>
        <p:nvCxnSpPr>
          <p:cNvPr id="16" name="直接连接符 15"/>
          <p:cNvCxnSpPr/>
          <p:nvPr/>
        </p:nvCxnSpPr>
        <p:spPr>
          <a:xfrm>
            <a:off x="1009015" y="1818640"/>
            <a:ext cx="45085" cy="26492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060315" y="1818640"/>
            <a:ext cx="45085" cy="26492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41350" y="4539615"/>
            <a:ext cx="837565" cy="368300"/>
          </a:xfrm>
          <a:prstGeom prst="rect">
            <a:avLst/>
          </a:prstGeom>
          <a:noFill/>
          <a:ln w="9525">
            <a:noFill/>
          </a:ln>
        </p:spPr>
        <p:txBody>
          <a:bodyPr wrap="square" anchor="t">
            <a:spAutoFit/>
          </a:bodyPr>
          <a:lstStyle/>
          <a:p>
            <a:pPr algn="ctr"/>
            <a:r>
              <a:rPr lang="en-US" altLang="zh-CN" b="1">
                <a:latin typeface="Times New Roman" panose="02020603050405020304" pitchFamily="18" charset="0"/>
                <a:cs typeface="Times New Roman" panose="02020603050405020304" pitchFamily="18" charset="0"/>
                <a:sym typeface="+mn-ea"/>
              </a:rPr>
              <a:t>k</a:t>
            </a:r>
            <a:r>
              <a:rPr lang="en-US" altLang="zh-CN" b="1" baseline="-25000">
                <a:latin typeface="Times New Roman" panose="02020603050405020304" pitchFamily="18" charset="0"/>
                <a:cs typeface="Times New Roman" panose="02020603050405020304" pitchFamily="18" charset="0"/>
                <a:sym typeface="+mn-ea"/>
              </a:rPr>
              <a:t>FL</a:t>
            </a:r>
            <a:endParaRPr lang="en-US" altLang="en-US" b="1" baseline="-25000">
              <a:solidFill>
                <a:srgbClr val="C00000"/>
              </a:solidFill>
              <a:latin typeface="Times New Roman" panose="02020603050405020304" pitchFamily="18" charset="0"/>
              <a:ea typeface="宋体" panose="02010600030101010101" pitchFamily="2" charset="-122"/>
            </a:endParaRPr>
          </a:p>
        </p:txBody>
      </p:sp>
      <p:sp>
        <p:nvSpPr>
          <p:cNvPr id="19" name="文本框 18"/>
          <p:cNvSpPr txBox="1"/>
          <p:nvPr/>
        </p:nvSpPr>
        <p:spPr>
          <a:xfrm>
            <a:off x="4934585" y="4539615"/>
            <a:ext cx="837565" cy="368300"/>
          </a:xfrm>
          <a:prstGeom prst="rect">
            <a:avLst/>
          </a:prstGeom>
          <a:noFill/>
          <a:ln w="9525">
            <a:noFill/>
          </a:ln>
        </p:spPr>
        <p:txBody>
          <a:bodyPr wrap="square" anchor="t">
            <a:spAutoFit/>
          </a:bodyPr>
          <a:lstStyle/>
          <a:p>
            <a:pPr algn="ctr"/>
            <a:r>
              <a:rPr lang="en-US" altLang="zh-CN" b="1">
                <a:latin typeface="Times New Roman" panose="02020603050405020304" pitchFamily="18" charset="0"/>
                <a:cs typeface="Times New Roman" panose="02020603050405020304" pitchFamily="18" charset="0"/>
                <a:sym typeface="+mn-ea"/>
              </a:rPr>
              <a:t>k</a:t>
            </a:r>
            <a:r>
              <a:rPr lang="en-US" altLang="zh-CN" b="1" baseline="-25000">
                <a:latin typeface="Times New Roman" panose="02020603050405020304" pitchFamily="18" charset="0"/>
                <a:cs typeface="Times New Roman" panose="02020603050405020304" pitchFamily="18" charset="0"/>
                <a:sym typeface="+mn-ea"/>
              </a:rPr>
              <a:t>FR</a:t>
            </a:r>
            <a:endParaRPr lang="en-US" altLang="en-US" b="1" baseline="-25000">
              <a:solidFill>
                <a:srgbClr val="C00000"/>
              </a:solidFill>
              <a:latin typeface="Times New Roman" panose="02020603050405020304" pitchFamily="18" charset="0"/>
              <a:ea typeface="宋体" panose="02010600030101010101" pitchFamily="2" charset="-122"/>
            </a:endParaRPr>
          </a:p>
        </p:txBody>
      </p:sp>
      <p:cxnSp>
        <p:nvCxnSpPr>
          <p:cNvPr id="21" name="直接连接符 20"/>
          <p:cNvCxnSpPr/>
          <p:nvPr/>
        </p:nvCxnSpPr>
        <p:spPr>
          <a:xfrm flipV="1">
            <a:off x="670560" y="2825750"/>
            <a:ext cx="5210810" cy="2159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50545" y="2390140"/>
            <a:ext cx="5210810" cy="2159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456805" y="2086610"/>
            <a:ext cx="570865" cy="1821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496550" y="2086610"/>
            <a:ext cx="570865" cy="1821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27670" y="2905760"/>
            <a:ext cx="2479675" cy="97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170670" y="2733675"/>
            <a:ext cx="312420" cy="409575"/>
          </a:xfrm>
          <a:prstGeom prst="ellipse">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1BE0044-CF28-AB46-8E16-D32E78A78366}"/>
                  </a:ext>
                </a:extLst>
              </p:cNvPr>
              <p:cNvSpPr txBox="1"/>
              <p:nvPr/>
            </p:nvSpPr>
            <p:spPr>
              <a:xfrm>
                <a:off x="1917541" y="4958080"/>
                <a:ext cx="2498407" cy="956352"/>
              </a:xfrm>
              <a:prstGeom prst="rect">
                <a:avLst/>
              </a:prstGeom>
              <a:noFill/>
            </p:spPr>
            <p:txBody>
              <a:bodyPr wrap="square" rtlCol="0">
                <a:spAutoFit/>
              </a:bodyPr>
              <a:lstStyle/>
              <a:p>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𝐻</m:t>
                        </m:r>
                      </m:sub>
                    </m:sSub>
                  </m:oMath>
                </a14:m>
                <a:r>
                  <a:rPr lang="en-CH" sz="3600" dirty="0"/>
                  <a:t> =</a:t>
                </a:r>
                <a:r>
                  <a:rPr lang="en-CH" sz="3600" dirty="0">
                    <a:latin typeface="Symbol" pitchFamily="2" charset="2"/>
                  </a:rPr>
                  <a:t> n </a:t>
                </a:r>
                <a14:m>
                  <m:oMath xmlns:m="http://schemas.openxmlformats.org/officeDocument/2006/math">
                    <m:f>
                      <m:fPr>
                        <m:ctrlPr>
                          <a:rPr lang="en-CH" sz="3600" i="1" smtClean="0">
                            <a:latin typeface="Cambria Math" panose="02040503050406030204" pitchFamily="18" charset="0"/>
                          </a:rPr>
                        </m:ctrlPr>
                      </m:fPr>
                      <m:num>
                        <m:sSup>
                          <m:sSupPr>
                            <m:ctrlPr>
                              <a:rPr lang="en-CH" sz="3600" i="1" smtClean="0">
                                <a:latin typeface="Cambria Math" panose="02040503050406030204" pitchFamily="18" charset="0"/>
                              </a:rPr>
                            </m:ctrlPr>
                          </m:sSupPr>
                          <m:e>
                            <m:r>
                              <a:rPr lang="en-US" sz="3600" b="0" i="1" smtClean="0">
                                <a:latin typeface="Cambria Math" panose="02040503050406030204" pitchFamily="18" charset="0"/>
                              </a:rPr>
                              <m:t>𝑒</m:t>
                            </m:r>
                          </m:e>
                          <m:sup>
                            <m:r>
                              <a:rPr lang="en-US" sz="3600" b="0" i="1" smtClean="0">
                                <a:latin typeface="Cambria Math" panose="02040503050406030204" pitchFamily="18" charset="0"/>
                              </a:rPr>
                              <m:t>2</m:t>
                            </m:r>
                          </m:sup>
                        </m:sSup>
                      </m:num>
                      <m:den>
                        <m:r>
                          <a:rPr lang="en-US" sz="3600" b="0" i="1" smtClean="0">
                            <a:latin typeface="Cambria Math" panose="02040503050406030204" pitchFamily="18" charset="0"/>
                          </a:rPr>
                          <m:t>h</m:t>
                        </m:r>
                      </m:den>
                    </m:f>
                  </m:oMath>
                </a14:m>
                <a:endParaRPr lang="en-CH" sz="3600" dirty="0"/>
              </a:p>
            </p:txBody>
          </p:sp>
        </mc:Choice>
        <mc:Fallback xmlns="">
          <p:sp>
            <p:nvSpPr>
              <p:cNvPr id="26" name="TextBox 25">
                <a:extLst>
                  <a:ext uri="{FF2B5EF4-FFF2-40B4-BE49-F238E27FC236}">
                    <a16:creationId xmlns:a16="http://schemas.microsoft.com/office/drawing/2014/main" id="{21BE0044-CF28-AB46-8E16-D32E78A78366}"/>
                  </a:ext>
                </a:extLst>
              </p:cNvPr>
              <p:cNvSpPr txBox="1">
                <a:spLocks noRot="1" noChangeAspect="1" noMove="1" noResize="1" noEditPoints="1" noAdjustHandles="1" noChangeArrowheads="1" noChangeShapeType="1" noTextEdit="1"/>
              </p:cNvSpPr>
              <p:nvPr/>
            </p:nvSpPr>
            <p:spPr>
              <a:xfrm>
                <a:off x="1917541" y="4958080"/>
                <a:ext cx="2498407" cy="956352"/>
              </a:xfrm>
              <a:prstGeom prst="rect">
                <a:avLst/>
              </a:prstGeom>
              <a:blipFill>
                <a:blip r:embed="rId6"/>
                <a:stretch>
                  <a:fillRect l="-3046" b="-11842"/>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03CCB70-DEB9-614F-8C97-74521EDB56E3}"/>
                  </a:ext>
                </a:extLst>
              </p:cNvPr>
              <p:cNvSpPr txBox="1"/>
              <p:nvPr/>
            </p:nvSpPr>
            <p:spPr>
              <a:xfrm>
                <a:off x="7604442" y="4932362"/>
                <a:ext cx="3326130" cy="956352"/>
              </a:xfrm>
              <a:prstGeom prst="rect">
                <a:avLst/>
              </a:prstGeom>
              <a:noFill/>
            </p:spPr>
            <p:txBody>
              <a:bodyPr wrap="square" rtlCol="0">
                <a:spAutoFit/>
              </a:bodyPr>
              <a:lstStyle/>
              <a:p>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𝐿</m:t>
                        </m:r>
                      </m:sub>
                    </m:sSub>
                  </m:oMath>
                </a14:m>
                <a:r>
                  <a:rPr lang="en-CH" sz="3600" dirty="0"/>
                  <a:t> =</a:t>
                </a:r>
                <a:r>
                  <a:rPr lang="en-CH" sz="3600" dirty="0">
                    <a:latin typeface="Symbol" pitchFamily="2" charset="2"/>
                  </a:rPr>
                  <a:t> N </a:t>
                </a:r>
                <a14:m>
                  <m:oMath xmlns:m="http://schemas.openxmlformats.org/officeDocument/2006/math">
                    <m:f>
                      <m:fPr>
                        <m:ctrlPr>
                          <a:rPr lang="en-CH" sz="3600" i="1" smtClean="0">
                            <a:latin typeface="Cambria Math" panose="02040503050406030204" pitchFamily="18" charset="0"/>
                          </a:rPr>
                        </m:ctrlPr>
                      </m:fPr>
                      <m:num>
                        <m:sSup>
                          <m:sSupPr>
                            <m:ctrlPr>
                              <a:rPr lang="en-CH" sz="3600" i="1" smtClean="0">
                                <a:latin typeface="Cambria Math" panose="02040503050406030204" pitchFamily="18" charset="0"/>
                              </a:rPr>
                            </m:ctrlPr>
                          </m:sSupPr>
                          <m:e>
                            <m:r>
                              <a:rPr lang="en-US" sz="3600" b="0" i="1" smtClean="0">
                                <a:latin typeface="Cambria Math" panose="02040503050406030204" pitchFamily="18" charset="0"/>
                              </a:rPr>
                              <m:t>𝑒</m:t>
                            </m:r>
                          </m:e>
                          <m:sup>
                            <m:r>
                              <a:rPr lang="en-US" sz="3600" b="0" i="1" smtClean="0">
                                <a:latin typeface="Cambria Math" panose="02040503050406030204" pitchFamily="18" charset="0"/>
                              </a:rPr>
                              <m:t>2</m:t>
                            </m:r>
                          </m:sup>
                        </m:sSup>
                      </m:num>
                      <m:den>
                        <m:r>
                          <a:rPr lang="en-US" sz="3600" b="0" i="1" smtClean="0">
                            <a:latin typeface="Cambria Math" panose="02040503050406030204" pitchFamily="18" charset="0"/>
                          </a:rPr>
                          <m:t>h</m:t>
                        </m:r>
                      </m:den>
                    </m:f>
                  </m:oMath>
                </a14:m>
                <a:r>
                  <a:rPr lang="en-CH" sz="3600" dirty="0"/>
                  <a:t> </a:t>
                </a:r>
                <a:r>
                  <a:rPr lang="en-CH" sz="3600" i="1" dirty="0">
                    <a:latin typeface="Times New Roman" panose="02020603050405020304" pitchFamily="18" charset="0"/>
                    <a:cs typeface="Times New Roman" panose="02020603050405020304" pitchFamily="18" charset="0"/>
                  </a:rPr>
                  <a:t>(1-R)</a:t>
                </a:r>
              </a:p>
            </p:txBody>
          </p:sp>
        </mc:Choice>
        <mc:Fallback xmlns="">
          <p:sp>
            <p:nvSpPr>
              <p:cNvPr id="27" name="TextBox 26">
                <a:extLst>
                  <a:ext uri="{FF2B5EF4-FFF2-40B4-BE49-F238E27FC236}">
                    <a16:creationId xmlns:a16="http://schemas.microsoft.com/office/drawing/2014/main" id="{003CCB70-DEB9-614F-8C97-74521EDB56E3}"/>
                  </a:ext>
                </a:extLst>
              </p:cNvPr>
              <p:cNvSpPr txBox="1">
                <a:spLocks noRot="1" noChangeAspect="1" noMove="1" noResize="1" noEditPoints="1" noAdjustHandles="1" noChangeArrowheads="1" noChangeShapeType="1" noTextEdit="1"/>
              </p:cNvSpPr>
              <p:nvPr/>
            </p:nvSpPr>
            <p:spPr>
              <a:xfrm>
                <a:off x="7604442" y="4932362"/>
                <a:ext cx="3326130" cy="956352"/>
              </a:xfrm>
              <a:prstGeom prst="rect">
                <a:avLst/>
              </a:prstGeom>
              <a:blipFill>
                <a:blip r:embed="rId7"/>
                <a:stretch>
                  <a:fillRect l="-1901" b="-11842"/>
                </a:stretch>
              </a:blipFill>
            </p:spPr>
            <p:txBody>
              <a:bodyPr/>
              <a:lstStyle/>
              <a:p>
                <a:r>
                  <a:rPr lang="en-CH">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sym typeface="+mn-ea"/>
              </a:rPr>
              <a:t>IQHE</a:t>
            </a:r>
            <a:endParaRPr lang="en-US" altLang="zh-CN" b="1"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550545" y="1290682"/>
            <a:ext cx="10850576" cy="4523105"/>
          </a:xfrm>
          <a:prstGeom prst="rect">
            <a:avLst/>
          </a:prstGeom>
          <a:noFill/>
          <a:ln w="9525">
            <a:noFill/>
          </a:ln>
        </p:spPr>
        <p:txBody>
          <a:bodyPr wrap="square" anchor="t">
            <a:spAutoFit/>
          </a:bodyPr>
          <a:lstStyle/>
          <a:p>
            <a:pPr marL="266700" indent="-266700" algn="just"/>
            <a:r>
              <a:rPr lang="en-US" altLang="en-US" sz="2400" b="1" dirty="0">
                <a:solidFill>
                  <a:srgbClr val="C00000"/>
                </a:solidFill>
                <a:latin typeface="Times New Roman" panose="02020603050405020304" pitchFamily="18" charset="0"/>
                <a:ea typeface="宋体" panose="02010600030101010101" pitchFamily="2" charset="-122"/>
              </a:rPr>
              <a:t>A few notes: </a:t>
            </a:r>
          </a:p>
          <a:p>
            <a:pPr marL="266700" indent="-266700" algn="just"/>
            <a:r>
              <a:rPr lang="en-US" altLang="en-US" sz="2400" b="1" dirty="0">
                <a:solidFill>
                  <a:srgbClr val="C00000"/>
                </a:solidFill>
                <a:latin typeface="Times New Roman" panose="02020603050405020304" pitchFamily="18" charset="0"/>
                <a:ea typeface="宋体" panose="02010600030101010101" pitchFamily="2" charset="-122"/>
              </a:rPr>
              <a:t>1. Although </a:t>
            </a:r>
            <a:r>
              <a:rPr lang="en-US" altLang="zh-CN" sz="2400" b="1" dirty="0">
                <a:solidFill>
                  <a:srgbClr val="C00000"/>
                </a:solidFill>
                <a:latin typeface="Times New Roman" panose="02020603050405020304" pitchFamily="18" charset="0"/>
                <a:ea typeface="宋体" panose="02010600030101010101" pitchFamily="2" charset="-122"/>
              </a:rPr>
              <a:t>IQHE is in 2D</a:t>
            </a:r>
            <a:r>
              <a:rPr lang="zh-CN" altLang="en-US" sz="2400" b="1" dirty="0">
                <a:solidFill>
                  <a:srgbClr val="C00000"/>
                </a:solidFill>
                <a:latin typeface="Times New Roman" panose="02020603050405020304" pitchFamily="18" charset="0"/>
                <a:ea typeface="宋体" panose="02010600030101010101" pitchFamily="2" charset="-122"/>
              </a:rPr>
              <a:t>，</a:t>
            </a:r>
            <a:r>
              <a:rPr lang="en-US" altLang="zh-CN" sz="2400" b="1" dirty="0">
                <a:solidFill>
                  <a:srgbClr val="C00000"/>
                </a:solidFill>
                <a:latin typeface="Times New Roman" panose="02020603050405020304" pitchFamily="18" charset="0"/>
                <a:ea typeface="宋体" panose="02010600030101010101" pitchFamily="2" charset="-122"/>
              </a:rPr>
              <a:t>yet  the dispersion relation is one-dimensional</a:t>
            </a:r>
            <a:r>
              <a:rPr lang="zh-CN" altLang="en-US" sz="2400" b="1" dirty="0">
                <a:solidFill>
                  <a:srgbClr val="C00000"/>
                </a:solidFill>
                <a:latin typeface="Times New Roman" panose="02020603050405020304" pitchFamily="18" charset="0"/>
                <a:ea typeface="宋体" panose="02010600030101010101" pitchFamily="2" charset="-122"/>
              </a:rPr>
              <a:t>，</a:t>
            </a:r>
            <a:r>
              <a:rPr lang="en-US" altLang="zh-CN" sz="2400" b="1" dirty="0">
                <a:solidFill>
                  <a:srgbClr val="C00000"/>
                </a:solidFill>
                <a:latin typeface="Times New Roman" panose="02020603050405020304" pitchFamily="18" charset="0"/>
                <a:ea typeface="宋体" panose="02010600030101010101" pitchFamily="2" charset="-122"/>
              </a:rPr>
              <a:t>b</a:t>
            </a:r>
            <a:r>
              <a:rPr lang="zh-CN" altLang="en-US" sz="2400" b="1" dirty="0">
                <a:solidFill>
                  <a:srgbClr val="C00000"/>
                </a:solidFill>
                <a:latin typeface="Times New Roman" panose="02020603050405020304" pitchFamily="18" charset="0"/>
                <a:ea typeface="宋体" panose="02010600030101010101" pitchFamily="2" charset="-122"/>
              </a:rPr>
              <a:t>ecause we're only thinking about the limiting potential in this direction</a:t>
            </a:r>
            <a:r>
              <a:rPr lang="en-US" altLang="zh-CN" sz="2400" b="1" dirty="0">
                <a:solidFill>
                  <a:srgbClr val="C00000"/>
                </a:solidFill>
                <a:latin typeface="Times New Roman" panose="02020603050405020304" pitchFamily="18" charset="0"/>
                <a:ea typeface="宋体" panose="02010600030101010101" pitchFamily="2" charset="-122"/>
              </a:rPr>
              <a:t>. </a:t>
            </a:r>
            <a:r>
              <a:rPr sz="2400" b="1" dirty="0">
                <a:solidFill>
                  <a:srgbClr val="C00000"/>
                </a:solidFill>
                <a:latin typeface="Times New Roman" panose="02020603050405020304" pitchFamily="18" charset="0"/>
                <a:ea typeface="宋体" panose="02010600030101010101" pitchFamily="2" charset="-122"/>
              </a:rPr>
              <a:t>It's mathematically the same as the </a:t>
            </a:r>
            <a:r>
              <a:rPr sz="2400" b="1" dirty="0" err="1">
                <a:solidFill>
                  <a:srgbClr val="C00000"/>
                </a:solidFill>
                <a:latin typeface="Times New Roman" panose="02020603050405020304" pitchFamily="18" charset="0"/>
                <a:ea typeface="宋体" panose="02010600030101010101" pitchFamily="2" charset="-122"/>
              </a:rPr>
              <a:t>Landauer</a:t>
            </a:r>
            <a:r>
              <a:rPr sz="2400" b="1" dirty="0">
                <a:solidFill>
                  <a:srgbClr val="C00000"/>
                </a:solidFill>
                <a:latin typeface="Times New Roman" panose="02020603050405020304" pitchFamily="18" charset="0"/>
                <a:ea typeface="宋体" panose="02010600030101010101" pitchFamily="2" charset="-122"/>
              </a:rPr>
              <a:t> Channel</a:t>
            </a:r>
            <a:r>
              <a:rPr lang="en-US" sz="2400" b="1" dirty="0">
                <a:solidFill>
                  <a:srgbClr val="C00000"/>
                </a:solidFill>
                <a:latin typeface="Times New Roman" panose="02020603050405020304" pitchFamily="18" charset="0"/>
                <a:ea typeface="宋体" panose="02010600030101010101" pitchFamily="2" charset="-122"/>
              </a:rPr>
              <a:t>, </a:t>
            </a:r>
            <a:r>
              <a:rPr lang="en-US" altLang="zh-CN" sz="2400" b="1" dirty="0">
                <a:solidFill>
                  <a:srgbClr val="C00000"/>
                </a:solidFill>
                <a:latin typeface="Times New Roman" panose="02020603050405020304" pitchFamily="18" charset="0"/>
                <a:ea typeface="宋体" panose="02010600030101010101" pitchFamily="2" charset="-122"/>
              </a:rPr>
              <a:t>t</a:t>
            </a:r>
            <a:r>
              <a:rPr lang="zh-CN" altLang="en-US" sz="2400" b="1" dirty="0">
                <a:solidFill>
                  <a:srgbClr val="C00000"/>
                </a:solidFill>
                <a:latin typeface="Times New Roman" panose="02020603050405020304" pitchFamily="18" charset="0"/>
                <a:ea typeface="宋体" panose="02010600030101010101" pitchFamily="2" charset="-122"/>
              </a:rPr>
              <a:t>herefore, the derivation of </a:t>
            </a:r>
            <a:r>
              <a:rPr lang="en-GB" altLang="zh-CN" sz="2400" b="1" dirty="0">
                <a:solidFill>
                  <a:srgbClr val="C00000"/>
                </a:solidFill>
                <a:latin typeface="Times New Roman" panose="02020603050405020304" pitchFamily="18" charset="0"/>
                <a:ea typeface="宋体" panose="02010600030101010101" pitchFamily="2" charset="-122"/>
              </a:rPr>
              <a:t>the H</a:t>
            </a:r>
            <a:r>
              <a:rPr lang="zh-CN" altLang="en-US" sz="2400" b="1" dirty="0">
                <a:solidFill>
                  <a:srgbClr val="C00000"/>
                </a:solidFill>
                <a:latin typeface="Times New Roman" panose="02020603050405020304" pitchFamily="18" charset="0"/>
                <a:ea typeface="宋体" panose="02010600030101010101" pitchFamily="2" charset="-122"/>
              </a:rPr>
              <a:t>all conductance for the quantum Hall effect is the same as that </a:t>
            </a:r>
            <a:r>
              <a:rPr lang="zh-CN" altLang="en-US" sz="2400" b="1" dirty="0">
                <a:solidFill>
                  <a:srgbClr val="C00000"/>
                </a:solidFill>
                <a:latin typeface="Times New Roman" panose="02020603050405020304" pitchFamily="18" charset="0"/>
                <a:ea typeface="宋体" panose="02010600030101010101" pitchFamily="2" charset="-122"/>
                <a:sym typeface="+mn-ea"/>
              </a:rPr>
              <a:t>conductance</a:t>
            </a:r>
            <a:r>
              <a:rPr lang="zh-CN" altLang="en-US" sz="2400" b="1" dirty="0">
                <a:solidFill>
                  <a:srgbClr val="C00000"/>
                </a:solidFill>
                <a:latin typeface="Times New Roman" panose="02020603050405020304" pitchFamily="18" charset="0"/>
                <a:ea typeface="宋体" panose="02010600030101010101" pitchFamily="2" charset="-122"/>
              </a:rPr>
              <a:t> for a one-dimensional uniform wire without impurities.</a:t>
            </a:r>
          </a:p>
          <a:p>
            <a:pPr marL="266700" indent="-266700" algn="just"/>
            <a:r>
              <a:rPr lang="en-US" altLang="zh-CN" sz="2400" b="1" dirty="0">
                <a:solidFill>
                  <a:srgbClr val="C00000"/>
                </a:solidFill>
                <a:latin typeface="Times New Roman" panose="02020603050405020304" pitchFamily="18" charset="0"/>
                <a:ea typeface="宋体" panose="02010600030101010101" pitchFamily="2" charset="-122"/>
              </a:rPr>
              <a:t>2. One key point, adding</a:t>
            </a:r>
            <a:r>
              <a:rPr lang="zh-CN" altLang="en-US" sz="2400" b="1" dirty="0">
                <a:solidFill>
                  <a:srgbClr val="C00000"/>
                </a:solidFill>
                <a:latin typeface="Times New Roman" panose="02020603050405020304" pitchFamily="18" charset="0"/>
                <a:ea typeface="宋体" panose="02010600030101010101" pitchFamily="2" charset="-122"/>
              </a:rPr>
              <a:t> impurities, the one-dimensional Landauer conductance </a:t>
            </a:r>
            <a:r>
              <a:rPr lang="en-US" altLang="zh-CN" sz="2400" b="1" dirty="0">
                <a:solidFill>
                  <a:srgbClr val="C00000"/>
                </a:solidFill>
                <a:latin typeface="Times New Roman" panose="02020603050405020304" pitchFamily="18" charset="0"/>
                <a:ea typeface="宋体" panose="02010600030101010101" pitchFamily="2" charset="-122"/>
              </a:rPr>
              <a:t>formula </a:t>
            </a:r>
            <a:r>
              <a:rPr lang="zh-CN" altLang="en-US" sz="2400" b="1" dirty="0">
                <a:solidFill>
                  <a:srgbClr val="C00000"/>
                </a:solidFill>
                <a:latin typeface="Times New Roman" panose="02020603050405020304" pitchFamily="18" charset="0"/>
                <a:ea typeface="宋体" panose="02010600030101010101" pitchFamily="2" charset="-122"/>
              </a:rPr>
              <a:t>needs to be modified, that is, the transmission of impurities needs to be considered</a:t>
            </a:r>
            <a:r>
              <a:rPr lang="en-US" altLang="zh-CN" sz="2400" b="1" dirty="0">
                <a:solidFill>
                  <a:srgbClr val="C00000"/>
                </a:solidFill>
                <a:latin typeface="Times New Roman" panose="02020603050405020304" pitchFamily="18" charset="0"/>
                <a:ea typeface="宋体" panose="02010600030101010101" pitchFamily="2" charset="-122"/>
              </a:rPr>
              <a:t>(1-R)</a:t>
            </a:r>
            <a:r>
              <a:rPr lang="zh-CN" altLang="en-US" sz="2400" b="1" dirty="0">
                <a:solidFill>
                  <a:srgbClr val="C00000"/>
                </a:solidFill>
                <a:latin typeface="Times New Roman" panose="02020603050405020304" pitchFamily="18" charset="0"/>
                <a:ea typeface="宋体" panose="02010600030101010101" pitchFamily="2" charset="-122"/>
              </a:rPr>
              <a:t>. In quantum Hall effect, the </a:t>
            </a:r>
            <a:r>
              <a:rPr lang="en-US" altLang="zh-CN" sz="2400" b="1" dirty="0">
                <a:solidFill>
                  <a:srgbClr val="C00000"/>
                </a:solidFill>
                <a:latin typeface="Times New Roman" panose="02020603050405020304" pitchFamily="18" charset="0"/>
                <a:ea typeface="宋体" panose="02010600030101010101" pitchFamily="2" charset="-122"/>
              </a:rPr>
              <a:t>edge</a:t>
            </a:r>
            <a:r>
              <a:rPr lang="zh-CN" altLang="en-US" sz="2400" b="1" dirty="0">
                <a:solidFill>
                  <a:srgbClr val="C00000"/>
                </a:solidFill>
                <a:latin typeface="Times New Roman" panose="02020603050405020304" pitchFamily="18" charset="0"/>
                <a:ea typeface="宋体" panose="02010600030101010101" pitchFamily="2" charset="-122"/>
              </a:rPr>
              <a:t> state electrons are spatially isolated, and the left and right wave functions have no spatial overlap </a:t>
            </a:r>
            <a:r>
              <a:rPr lang="en-US" altLang="zh-CN" sz="2400" b="1" dirty="0">
                <a:solidFill>
                  <a:srgbClr val="C00000"/>
                </a:solidFill>
                <a:latin typeface="Times New Roman" panose="02020603050405020304" pitchFamily="18" charset="0"/>
                <a:ea typeface="宋体" panose="02010600030101010101" pitchFamily="2" charset="-122"/>
              </a:rPr>
              <a:t>in space</a:t>
            </a:r>
            <a:r>
              <a:rPr lang="zh-CN" altLang="en-US" sz="2400" b="1" dirty="0">
                <a:solidFill>
                  <a:srgbClr val="C00000"/>
                </a:solidFill>
                <a:latin typeface="Times New Roman" panose="02020603050405020304" pitchFamily="18" charset="0"/>
                <a:ea typeface="宋体" panose="02010600030101010101" pitchFamily="2" charset="-122"/>
              </a:rPr>
              <a:t>, so there is no need to modify. Therefore, this is why quantum Hall current does not dissipate, because there is no scattering.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a:latin typeface="Times New Roman" panose="02020603050405020304" pitchFamily="18" charset="0"/>
                <a:cs typeface="Times New Roman" panose="02020603050405020304" pitchFamily="18" charset="0"/>
              </a:rPr>
              <a:t>Landau levels</a:t>
            </a:r>
          </a:p>
        </p:txBody>
      </p:sp>
      <p:sp>
        <p:nvSpPr>
          <p:cNvPr id="5" name="文本框 4"/>
          <p:cNvSpPr txBox="1"/>
          <p:nvPr/>
        </p:nvSpPr>
        <p:spPr>
          <a:xfrm>
            <a:off x="637222" y="1086167"/>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 </a:t>
            </a:r>
            <a:r>
              <a:rPr lang="en-US" altLang="en-US" sz="2400" b="1" dirty="0" err="1">
                <a:solidFill>
                  <a:srgbClr val="C00000"/>
                </a:solidFill>
                <a:latin typeface="Times New Roman" panose="02020603050405020304" pitchFamily="18" charset="0"/>
                <a:ea typeface="宋体" panose="02010600030101010101" pitchFamily="2" charset="-122"/>
              </a:rPr>
              <a:t>Sysmetric</a:t>
            </a:r>
            <a:r>
              <a:rPr lang="en-US" altLang="en-US" sz="2400" b="1" dirty="0">
                <a:solidFill>
                  <a:srgbClr val="C00000"/>
                </a:solidFill>
                <a:latin typeface="Times New Roman" panose="02020603050405020304" pitchFamily="18" charset="0"/>
                <a:ea typeface="宋体" panose="02010600030101010101" pitchFamily="2" charset="-122"/>
              </a:rPr>
              <a:t> Gauge</a:t>
            </a:r>
          </a:p>
        </p:txBody>
      </p:sp>
      <p:sp>
        <p:nvSpPr>
          <p:cNvPr id="6" name="文本框 5"/>
          <p:cNvSpPr txBox="1"/>
          <p:nvPr/>
        </p:nvSpPr>
        <p:spPr>
          <a:xfrm>
            <a:off x="-62230" y="1677670"/>
            <a:ext cx="11969115" cy="460375"/>
          </a:xfrm>
          <a:prstGeom prst="rect">
            <a:avLst/>
          </a:prstGeom>
          <a:noFill/>
          <a:ln w="9525">
            <a:noFill/>
          </a:ln>
        </p:spPr>
        <p:txBody>
          <a:bodyPr wrap="square" anchor="t">
            <a:spAutoFit/>
          </a:bodyPr>
          <a:lstStyle/>
          <a:p>
            <a:pPr marL="266700" indent="-266700" algn="ctr"/>
            <a:r>
              <a:rPr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a:t>
            </a:r>
            <a:r>
              <a:rPr lang="en-US" altLang="zh-CN" sz="24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x</a:t>
            </a:r>
            <a:r>
              <a:rPr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=(-B/2)y,A</a:t>
            </a:r>
            <a:r>
              <a:rPr lang="en-US" altLang="zh-CN" sz="24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y</a:t>
            </a:r>
            <a:r>
              <a:rPr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=(B/2)y</a:t>
            </a:r>
          </a:p>
        </p:txBody>
      </p:sp>
      <p:graphicFrame>
        <p:nvGraphicFramePr>
          <p:cNvPr id="3" name="对象 2">
            <a:hlinkClick r:id="" action="ppaction://ole?verb=0"/>
          </p:cNvPr>
          <p:cNvGraphicFramePr>
            <a:graphicFrameLocks noChangeAspect="1"/>
          </p:cNvGraphicFramePr>
          <p:nvPr/>
        </p:nvGraphicFramePr>
        <p:xfrm>
          <a:off x="2915285" y="2138045"/>
          <a:ext cx="7605395" cy="4312920"/>
        </p:xfrm>
        <a:graphic>
          <a:graphicData uri="http://schemas.openxmlformats.org/presentationml/2006/ole">
            <mc:AlternateContent xmlns:mc="http://schemas.openxmlformats.org/markup-compatibility/2006">
              <mc:Choice xmlns:v="urn:schemas-microsoft-com:vml" Requires="v">
                <p:oleObj r:id="rId4" imgW="4660265" imgH="2641600" progId="Equation.KSEE3">
                  <p:embed/>
                </p:oleObj>
              </mc:Choice>
              <mc:Fallback>
                <p:oleObj r:id="rId4" imgW="4660265" imgH="2641600" progId="Equation.KSEE3">
                  <p:embed/>
                  <p:pic>
                    <p:nvPicPr>
                      <p:cNvPr id="3" name="对象 2">
                        <a:hlinkClick r:id="" action="ppaction://ole?verb=0"/>
                      </p:cNvPr>
                      <p:cNvPicPr/>
                      <p:nvPr/>
                    </p:nvPicPr>
                    <p:blipFill>
                      <a:blip r:embed="rId5"/>
                      <a:stretch>
                        <a:fillRect/>
                      </a:stretch>
                    </p:blipFill>
                    <p:spPr>
                      <a:xfrm>
                        <a:off x="2915285" y="2138045"/>
                        <a:ext cx="7605395" cy="4312920"/>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Classical Hall effect</a:t>
            </a:r>
          </a:p>
        </p:txBody>
      </p:sp>
      <p:sp>
        <p:nvSpPr>
          <p:cNvPr id="9" name="文本框 8"/>
          <p:cNvSpPr txBox="1"/>
          <p:nvPr/>
        </p:nvSpPr>
        <p:spPr>
          <a:xfrm>
            <a:off x="377825" y="1303655"/>
            <a:ext cx="10570210" cy="460375"/>
          </a:xfrm>
          <a:prstGeom prst="rect">
            <a:avLst/>
          </a:prstGeom>
          <a:noFill/>
          <a:ln w="9525">
            <a:noFill/>
          </a:ln>
        </p:spPr>
        <p:txBody>
          <a:bodyPr wrap="square" anchor="t">
            <a:spAutoFit/>
          </a:bodyPr>
          <a:lstStyle/>
          <a:p>
            <a:pPr marL="266700" indent="-266700" algn="ctr"/>
            <a:r>
              <a:rPr lang="en-US" altLang="zh-CN" sz="2400" b="1" dirty="0">
                <a:solidFill>
                  <a:srgbClr val="C00000"/>
                </a:solidFill>
                <a:latin typeface="Times New Roman" panose="02020603050405020304" pitchFamily="18" charset="0"/>
                <a:ea typeface="宋体" panose="02010600030101010101" pitchFamily="2" charset="-122"/>
              </a:rPr>
              <a:t>Adding magnetic field, assuming </a:t>
            </a:r>
            <a:r>
              <a:rPr lang="en-US" altLang="zh-CN" sz="2400" b="1" dirty="0">
                <a:solidFill>
                  <a:srgbClr val="C00000"/>
                </a:solidFill>
                <a:latin typeface="Times New Roman" panose="02020603050405020304" pitchFamily="18" charset="0"/>
                <a:ea typeface="宋体" panose="02010600030101010101" pitchFamily="2" charset="-122"/>
                <a:sym typeface="+mn-ea"/>
              </a:rPr>
              <a:t>B</a:t>
            </a:r>
            <a:r>
              <a:rPr lang="en-US" altLang="zh-CN" sz="2400" b="1" dirty="0">
                <a:solidFill>
                  <a:srgbClr val="C00000"/>
                </a:solidFill>
                <a:latin typeface="Times New Roman" panose="02020603050405020304" pitchFamily="18" charset="0"/>
                <a:ea typeface="宋体" panose="02010600030101010101" pitchFamily="2" charset="-122"/>
              </a:rPr>
              <a:t> in the direction Z</a:t>
            </a:r>
          </a:p>
        </p:txBody>
      </p:sp>
      <p:graphicFrame>
        <p:nvGraphicFramePr>
          <p:cNvPr id="15" name="对象 14">
            <a:hlinkClick r:id="" action="ppaction://ole?verb=0"/>
          </p:cNvPr>
          <p:cNvGraphicFramePr>
            <a:graphicFrameLocks noChangeAspect="1"/>
          </p:cNvGraphicFramePr>
          <p:nvPr/>
        </p:nvGraphicFramePr>
        <p:xfrm>
          <a:off x="5847080" y="3100070"/>
          <a:ext cx="3200400" cy="2171700"/>
        </p:xfrm>
        <a:graphic>
          <a:graphicData uri="http://schemas.openxmlformats.org/presentationml/2006/ole">
            <mc:AlternateContent xmlns:mc="http://schemas.openxmlformats.org/markup-compatibility/2006">
              <mc:Choice xmlns:v="urn:schemas-microsoft-com:vml" Requires="v">
                <p:oleObj r:id="rId4" imgW="5152390" imgH="3493770" progId="Equation.KSEE3">
                  <p:embed/>
                </p:oleObj>
              </mc:Choice>
              <mc:Fallback>
                <p:oleObj r:id="rId4" imgW="5152390" imgH="3493770" progId="Equation.KSEE3">
                  <p:embed/>
                  <p:pic>
                    <p:nvPicPr>
                      <p:cNvPr id="15" name="对象 14">
                        <a:hlinkClick r:id="" action="ppaction://ole?verb=0"/>
                      </p:cNvPr>
                      <p:cNvPicPr/>
                      <p:nvPr/>
                    </p:nvPicPr>
                    <p:blipFill>
                      <a:blip r:embed="rId5"/>
                      <a:stretch>
                        <a:fillRect/>
                      </a:stretch>
                    </p:blipFill>
                    <p:spPr>
                      <a:xfrm>
                        <a:off x="5847080" y="3100070"/>
                        <a:ext cx="3200400" cy="2171700"/>
                      </a:xfrm>
                      <a:prstGeom prst="rect">
                        <a:avLst/>
                      </a:prstGeom>
                    </p:spPr>
                  </p:pic>
                </p:oleObj>
              </mc:Fallback>
            </mc:AlternateContent>
          </a:graphicData>
        </a:graphic>
      </p:graphicFrame>
      <p:pic>
        <p:nvPicPr>
          <p:cNvPr id="17" name="图片 16"/>
          <p:cNvPicPr>
            <a:picLocks noChangeAspect="1"/>
          </p:cNvPicPr>
          <p:nvPr/>
        </p:nvPicPr>
        <p:blipFill>
          <a:blip r:embed="rId6"/>
          <a:srcRect r="33542" b="223"/>
          <a:stretch>
            <a:fillRect/>
          </a:stretch>
        </p:blipFill>
        <p:spPr>
          <a:xfrm>
            <a:off x="690880" y="1845945"/>
            <a:ext cx="4199255" cy="4510405"/>
          </a:xfrm>
          <a:prstGeom prst="rect">
            <a:avLst/>
          </a:prstGeom>
        </p:spPr>
      </p:pic>
      <p:sp>
        <p:nvSpPr>
          <p:cNvPr id="3" name="文本框 2"/>
          <p:cNvSpPr txBox="1"/>
          <p:nvPr/>
        </p:nvSpPr>
        <p:spPr>
          <a:xfrm>
            <a:off x="5480050" y="1856740"/>
            <a:ext cx="6581140" cy="706755"/>
          </a:xfrm>
          <a:prstGeom prst="rect">
            <a:avLst/>
          </a:prstGeom>
          <a:noFill/>
          <a:ln w="9525">
            <a:noFill/>
          </a:ln>
        </p:spPr>
        <p:txBody>
          <a:bodyPr wrap="square" anchor="t">
            <a:spAutoFit/>
          </a:bodyPr>
          <a:lstStyle/>
          <a:p>
            <a:pPr marL="266700" indent="-266700"/>
            <a:r>
              <a:rPr lang="en-US" altLang="en-US" sz="2000" b="1">
                <a:solidFill>
                  <a:srgbClr val="C00000"/>
                </a:solidFill>
                <a:latin typeface="Times New Roman" panose="02020603050405020304" pitchFamily="18" charset="0"/>
                <a:ea typeface="宋体" panose="02010600030101010101" pitchFamily="2" charset="-122"/>
              </a:rPr>
              <a:t>τ in the friction term is called the scattering time. It can be thought of as the average time between collisions.</a:t>
            </a:r>
            <a:endParaRPr lang="zh-CN" altLang="en-US" sz="2000" b="1">
              <a:solidFill>
                <a:srgbClr val="C00000"/>
              </a:solidFill>
              <a:latin typeface="Times New Roman" panose="02020603050405020304" pitchFamily="18" charset="0"/>
              <a:ea typeface="宋体" panose="02010600030101010101" pitchFamily="2" charset="-122"/>
            </a:endParaRPr>
          </a:p>
        </p:txBody>
      </p:sp>
      <p:pic>
        <p:nvPicPr>
          <p:cNvPr id="5" name="图片 4"/>
          <p:cNvPicPr>
            <a:picLocks noChangeAspect="1"/>
          </p:cNvPicPr>
          <p:nvPr/>
        </p:nvPicPr>
        <p:blipFill>
          <a:blip r:embed="rId7"/>
          <a:stretch>
            <a:fillRect/>
          </a:stretch>
        </p:blipFill>
        <p:spPr>
          <a:xfrm>
            <a:off x="9364345" y="2563495"/>
            <a:ext cx="2212975" cy="2226310"/>
          </a:xfrm>
          <a:prstGeom prst="rect">
            <a:avLst/>
          </a:prstGeom>
        </p:spPr>
      </p:pic>
      <p:pic>
        <p:nvPicPr>
          <p:cNvPr id="6" name="图片 5"/>
          <p:cNvPicPr>
            <a:picLocks noChangeAspect="1"/>
          </p:cNvPicPr>
          <p:nvPr/>
        </p:nvPicPr>
        <p:blipFill>
          <a:blip r:embed="rId8"/>
          <a:stretch>
            <a:fillRect/>
          </a:stretch>
        </p:blipFill>
        <p:spPr>
          <a:xfrm>
            <a:off x="9295403" y="4718685"/>
            <a:ext cx="2324100" cy="666750"/>
          </a:xfrm>
          <a:prstGeom prst="rect">
            <a:avLst/>
          </a:prstGeom>
        </p:spPr>
      </p:pic>
      <p:sp>
        <p:nvSpPr>
          <p:cNvPr id="8" name="文本框 7"/>
          <p:cNvSpPr txBox="1"/>
          <p:nvPr/>
        </p:nvSpPr>
        <p:spPr>
          <a:xfrm>
            <a:off x="4693920" y="5385435"/>
            <a:ext cx="7498080" cy="101473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the Hall coefficient does not depend on the scattering time </a:t>
            </a:r>
            <a:r>
              <a:rPr lang="en-US" altLang="en-US" sz="2000" b="1" dirty="0" err="1">
                <a:solidFill>
                  <a:srgbClr val="C00000"/>
                </a:solidFill>
                <a:latin typeface="Times New Roman" panose="02020603050405020304" pitchFamily="18" charset="0"/>
                <a:ea typeface="宋体" panose="02010600030101010101" pitchFamily="2" charset="-122"/>
              </a:rPr>
              <a:t>τ</a:t>
            </a:r>
            <a:r>
              <a:rPr lang="en-US" altLang="en-US" sz="2000" b="1" dirty="0">
                <a:solidFill>
                  <a:srgbClr val="C00000"/>
                </a:solidFill>
                <a:latin typeface="Times New Roman" panose="02020603050405020304" pitchFamily="18" charset="0"/>
                <a:ea typeface="宋体" panose="02010600030101010101" pitchFamily="2" charset="-122"/>
              </a:rPr>
              <a:t> but depends only on microscopic information about the material: the charge and density of the conducting particles</a:t>
            </a:r>
            <a:r>
              <a:rPr lang="en-US" altLang="en-US" b="1" dirty="0">
                <a:solidFill>
                  <a:srgbClr val="C00000"/>
                </a:solidFill>
                <a:latin typeface="Times New Roman" panose="02020603050405020304" pitchFamily="18" charset="0"/>
                <a:ea typeface="宋体" panose="02010600030101010101" pitchFamily="2" charset="-122"/>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a:latin typeface="Times New Roman" panose="02020603050405020304" pitchFamily="18" charset="0"/>
                <a:cs typeface="Times New Roman" panose="02020603050405020304" pitchFamily="18" charset="0"/>
              </a:rPr>
              <a:t>Landau levels</a:t>
            </a:r>
          </a:p>
        </p:txBody>
      </p:sp>
      <p:graphicFrame>
        <p:nvGraphicFramePr>
          <p:cNvPr id="3" name="对象 2">
            <a:hlinkClick r:id="" action="ppaction://ole?verb=0"/>
          </p:cNvPr>
          <p:cNvGraphicFramePr>
            <a:graphicFrameLocks noChangeAspect="1"/>
          </p:cNvGraphicFramePr>
          <p:nvPr/>
        </p:nvGraphicFramePr>
        <p:xfrm>
          <a:off x="2472055" y="1602581"/>
          <a:ext cx="6962140" cy="2851785"/>
        </p:xfrm>
        <a:graphic>
          <a:graphicData uri="http://schemas.openxmlformats.org/presentationml/2006/ole">
            <mc:AlternateContent xmlns:mc="http://schemas.openxmlformats.org/markup-compatibility/2006">
              <mc:Choice xmlns:v="urn:schemas-microsoft-com:vml" Requires="v">
                <p:oleObj r:id="rId4" imgW="4406900" imgH="1803400" progId="Equation.KSEE3">
                  <p:embed/>
                </p:oleObj>
              </mc:Choice>
              <mc:Fallback>
                <p:oleObj r:id="rId4" imgW="4406900" imgH="1803400" progId="Equation.KSEE3">
                  <p:embed/>
                  <p:pic>
                    <p:nvPicPr>
                      <p:cNvPr id="3" name="对象 2">
                        <a:hlinkClick r:id="" action="ppaction://ole?verb=0"/>
                      </p:cNvPr>
                      <p:cNvPicPr/>
                      <p:nvPr/>
                    </p:nvPicPr>
                    <p:blipFill>
                      <a:blip r:embed="rId5"/>
                      <a:stretch>
                        <a:fillRect/>
                      </a:stretch>
                    </p:blipFill>
                    <p:spPr>
                      <a:xfrm>
                        <a:off x="2472055" y="1602581"/>
                        <a:ext cx="6962140" cy="2851785"/>
                      </a:xfrm>
                      <a:prstGeom prst="rect">
                        <a:avLst/>
                      </a:prstGeom>
                    </p:spPr>
                  </p:pic>
                </p:oleObj>
              </mc:Fallback>
            </mc:AlternateContent>
          </a:graphicData>
        </a:graphic>
      </p:graphicFrame>
      <p:sp>
        <p:nvSpPr>
          <p:cNvPr id="11" name="文本框 10"/>
          <p:cNvSpPr txBox="1"/>
          <p:nvPr/>
        </p:nvSpPr>
        <p:spPr>
          <a:xfrm>
            <a:off x="458470" y="1106170"/>
            <a:ext cx="7149807" cy="460375"/>
          </a:xfrm>
          <a:prstGeom prst="rect">
            <a:avLst/>
          </a:prstGeom>
          <a:noFill/>
          <a:ln w="9525">
            <a:noFill/>
          </a:ln>
        </p:spPr>
        <p:txBody>
          <a:bodyPr wrap="square" anchor="t">
            <a:spAutoFit/>
          </a:bodyPr>
          <a:lstStyle/>
          <a:p>
            <a:pPr marL="266700" indent="-266700" algn="l"/>
            <a:r>
              <a:rPr lang="en-US" altLang="zh-CN" sz="2400" b="1" dirty="0">
                <a:solidFill>
                  <a:srgbClr val="C00000"/>
                </a:solidFill>
                <a:latin typeface="Times New Roman" panose="02020603050405020304" pitchFamily="18" charset="0"/>
                <a:ea typeface="宋体" panose="02010600030101010101" pitchFamily="2" charset="-122"/>
              </a:rPr>
              <a:t>       </a:t>
            </a:r>
            <a:r>
              <a:rPr lang="zh-CN" altLang="en-US" sz="2400" b="1" dirty="0">
                <a:solidFill>
                  <a:srgbClr val="C00000"/>
                </a:solidFill>
                <a:latin typeface="Times New Roman" panose="02020603050405020304" pitchFamily="18" charset="0"/>
                <a:ea typeface="宋体" panose="02010600030101010101" pitchFamily="2" charset="-122"/>
              </a:rPr>
              <a:t>Now let's solve for the wave function</a:t>
            </a:r>
          </a:p>
        </p:txBody>
      </p:sp>
      <p:sp>
        <p:nvSpPr>
          <p:cNvPr id="8" name="文本框 7"/>
          <p:cNvSpPr txBox="1"/>
          <p:nvPr/>
        </p:nvSpPr>
        <p:spPr>
          <a:xfrm>
            <a:off x="598952" y="4490402"/>
            <a:ext cx="9038688" cy="737235"/>
          </a:xfrm>
          <a:prstGeom prst="rect">
            <a:avLst/>
          </a:prstGeom>
          <a:noFill/>
          <a:ln w="9525">
            <a:noFill/>
          </a:ln>
        </p:spPr>
        <p:txBody>
          <a:bodyPr wrap="square" anchor="t">
            <a:spAutoFit/>
          </a:bodyPr>
          <a:lstStyle/>
          <a:p>
            <a:pPr marL="266700" indent="-266700"/>
            <a:r>
              <a:rPr lang="en-US" altLang="en-US" b="1" dirty="0">
                <a:solidFill>
                  <a:srgbClr val="C00000"/>
                </a:solidFill>
                <a:latin typeface="Times New Roman" panose="02020603050405020304" pitchFamily="18" charset="0"/>
                <a:ea typeface="宋体" panose="02010600030101010101" pitchFamily="2" charset="-122"/>
              </a:rPr>
              <a:t>     The single-particle states are especially simple in the lowest Landau level (n = 0), </a:t>
            </a:r>
          </a:p>
          <a:p>
            <a:pPr marL="266700" indent="-266700"/>
            <a:r>
              <a:rPr lang="en-US" altLang="en-US" b="1" dirty="0">
                <a:solidFill>
                  <a:srgbClr val="C00000"/>
                </a:solidFill>
                <a:latin typeface="Times New Roman" panose="02020603050405020304" pitchFamily="18" charset="0"/>
                <a:ea typeface="宋体" panose="02010600030101010101" pitchFamily="2" charset="-122"/>
              </a:rPr>
              <a:t>      The eigenstate |0, m&gt; has its weight located at the circle of radius</a:t>
            </a:r>
            <a:r>
              <a:rPr lang="en-US" altLang="en-US" sz="2400" b="1" dirty="0">
                <a:solidFill>
                  <a:srgbClr val="C00000"/>
                </a:solidFill>
                <a:latin typeface="Times New Roman" panose="02020603050405020304" pitchFamily="18" charset="0"/>
                <a:ea typeface="宋体" panose="02010600030101010101" pitchFamily="2" charset="-122"/>
              </a:rPr>
              <a:t>  </a:t>
            </a:r>
            <a:r>
              <a:rPr lang="en-US" altLang="en-US" sz="2400" b="1" dirty="0">
                <a:solidFill>
                  <a:srgbClr val="002060"/>
                </a:solidFill>
                <a:latin typeface="Times New Roman" panose="02020603050405020304" pitchFamily="18" charset="0"/>
                <a:ea typeface="宋体" panose="02010600030101010101" pitchFamily="2" charset="-122"/>
              </a:rPr>
              <a:t>r=(2m)</a:t>
            </a:r>
            <a:r>
              <a:rPr lang="en-US" altLang="en-US" sz="2400" b="1" baseline="30000" dirty="0">
                <a:solidFill>
                  <a:srgbClr val="002060"/>
                </a:solidFill>
                <a:latin typeface="Times New Roman" panose="02020603050405020304" pitchFamily="18" charset="0"/>
                <a:ea typeface="宋体" panose="02010600030101010101" pitchFamily="2" charset="-122"/>
              </a:rPr>
              <a:t>1/2</a:t>
            </a:r>
            <a:r>
              <a:rPr lang="en-US" altLang="en-US" sz="2400" b="1" dirty="0">
                <a:solidFill>
                  <a:srgbClr val="002060"/>
                </a:solidFill>
                <a:latin typeface="Times New Roman" panose="02020603050405020304" pitchFamily="18" charset="0"/>
                <a:ea typeface="宋体" panose="02010600030101010101" pitchFamily="2" charset="-122"/>
              </a:rPr>
              <a:t>l</a:t>
            </a:r>
          </a:p>
        </p:txBody>
      </p:sp>
      <p:pic>
        <p:nvPicPr>
          <p:cNvPr id="9" name="图片 8"/>
          <p:cNvPicPr>
            <a:picLocks noChangeAspect="1"/>
          </p:cNvPicPr>
          <p:nvPr/>
        </p:nvPicPr>
        <p:blipFill>
          <a:blip r:embed="rId6"/>
          <a:stretch>
            <a:fillRect/>
          </a:stretch>
        </p:blipFill>
        <p:spPr>
          <a:xfrm>
            <a:off x="2885440" y="5354955"/>
            <a:ext cx="5310505" cy="83883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744307"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744307" y="3321050"/>
                        <a:ext cx="914400" cy="215900"/>
                      </a:xfrm>
                      <a:prstGeom prst="rect">
                        <a:avLst/>
                      </a:prstGeom>
                    </p:spPr>
                  </p:pic>
                </p:oleObj>
              </mc:Fallback>
            </mc:AlternateContent>
          </a:graphicData>
        </a:graphic>
      </p:graphicFrame>
      <p:sp>
        <p:nvSpPr>
          <p:cNvPr id="4" name="标题 4"/>
          <p:cNvSpPr/>
          <p:nvPr/>
        </p:nvSpPr>
        <p:spPr>
          <a:xfrm>
            <a:off x="656052"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b="1">
                <a:latin typeface="Times New Roman" panose="02020603050405020304" pitchFamily="18" charset="0"/>
                <a:ea typeface="宋体" panose="02010600030101010101" pitchFamily="2" charset="-122"/>
                <a:sym typeface="+mn-ea"/>
              </a:rPr>
              <a:t>Magnetic </a:t>
            </a:r>
            <a:r>
              <a:rPr b="1">
                <a:latin typeface="Times New Roman" panose="02020603050405020304" pitchFamily="18" charset="0"/>
                <a:ea typeface="宋体" panose="02010600030101010101" pitchFamily="2" charset="-122"/>
                <a:sym typeface="+mn-ea"/>
              </a:rPr>
              <a:t>Canonical invariance </a:t>
            </a:r>
            <a:endParaRPr lang="en-US" altLang="zh-CN" b="1">
              <a:latin typeface="Times New Roman" panose="02020603050405020304" pitchFamily="18" charset="0"/>
              <a:cs typeface="Times New Roman" panose="02020603050405020304" pitchFamily="18" charset="0"/>
            </a:endParaRPr>
          </a:p>
        </p:txBody>
      </p:sp>
      <p:sp>
        <p:nvSpPr>
          <p:cNvPr id="11" name="文本框 10"/>
          <p:cNvSpPr txBox="1"/>
          <p:nvPr/>
        </p:nvSpPr>
        <p:spPr>
          <a:xfrm>
            <a:off x="563977" y="1106170"/>
            <a:ext cx="10989310" cy="460375"/>
          </a:xfrm>
          <a:prstGeom prst="rect">
            <a:avLst/>
          </a:prstGeom>
          <a:noFill/>
          <a:ln w="9525">
            <a:noFill/>
          </a:ln>
        </p:spPr>
        <p:txBody>
          <a:bodyPr wrap="square" anchor="t">
            <a:spAutoFit/>
          </a:bodyPr>
          <a:lstStyle/>
          <a:p>
            <a:pPr marL="266700" indent="-266700" algn="ctr"/>
            <a:r>
              <a:rPr sz="2400" b="1">
                <a:solidFill>
                  <a:srgbClr val="C00000"/>
                </a:solidFill>
                <a:latin typeface="Times New Roman" panose="02020603050405020304" pitchFamily="18" charset="0"/>
                <a:ea typeface="宋体" panose="02010600030101010101" pitchFamily="2" charset="-122"/>
              </a:rPr>
              <a:t>Canonical invariance of an ideal two-dimensional system in a magnetic field</a:t>
            </a:r>
          </a:p>
        </p:txBody>
      </p:sp>
      <p:graphicFrame>
        <p:nvGraphicFramePr>
          <p:cNvPr id="6" name="对象 5">
            <a:hlinkClick r:id="" action="ppaction://ole?verb=0"/>
          </p:cNvPr>
          <p:cNvGraphicFramePr>
            <a:graphicFrameLocks noChangeAspect="1"/>
          </p:cNvGraphicFramePr>
          <p:nvPr/>
        </p:nvGraphicFramePr>
        <p:xfrm>
          <a:off x="4493357" y="1482090"/>
          <a:ext cx="3129915" cy="1137920"/>
        </p:xfrm>
        <a:graphic>
          <a:graphicData uri="http://schemas.openxmlformats.org/presentationml/2006/ole">
            <mc:AlternateContent xmlns:mc="http://schemas.openxmlformats.org/markup-compatibility/2006">
              <mc:Choice xmlns:v="urn:schemas-microsoft-com:vml" Requires="v">
                <p:oleObj r:id="rId4" imgW="1257300" imgH="457200" progId="Equation.KSEE3">
                  <p:embed/>
                </p:oleObj>
              </mc:Choice>
              <mc:Fallback>
                <p:oleObj r:id="rId4" imgW="1257300" imgH="457200" progId="Equation.KSEE3">
                  <p:embed/>
                  <p:pic>
                    <p:nvPicPr>
                      <p:cNvPr id="6" name="对象 5">
                        <a:hlinkClick r:id="" action="ppaction://ole?verb=0"/>
                      </p:cNvPr>
                      <p:cNvPicPr/>
                      <p:nvPr/>
                    </p:nvPicPr>
                    <p:blipFill>
                      <a:blip r:embed="rId5"/>
                      <a:stretch>
                        <a:fillRect/>
                      </a:stretch>
                    </p:blipFill>
                    <p:spPr>
                      <a:xfrm>
                        <a:off x="4493357" y="1482090"/>
                        <a:ext cx="3129915" cy="1137920"/>
                      </a:xfrm>
                      <a:prstGeom prst="rect">
                        <a:avLst/>
                      </a:prstGeom>
                    </p:spPr>
                  </p:pic>
                </p:oleObj>
              </mc:Fallback>
            </mc:AlternateContent>
          </a:graphicData>
        </a:graphic>
      </p:graphicFrame>
      <p:sp>
        <p:nvSpPr>
          <p:cNvPr id="10" name="文本框 9"/>
          <p:cNvSpPr txBox="1"/>
          <p:nvPr/>
        </p:nvSpPr>
        <p:spPr>
          <a:xfrm>
            <a:off x="656052" y="2550160"/>
            <a:ext cx="10742295" cy="984885"/>
          </a:xfrm>
          <a:prstGeom prst="rect">
            <a:avLst/>
          </a:prstGeom>
          <a:noFill/>
          <a:ln w="9525">
            <a:noFill/>
          </a:ln>
        </p:spPr>
        <p:txBody>
          <a:bodyPr wrap="square" anchor="t">
            <a:spAutoFit/>
          </a:bodyPr>
          <a:lstStyle/>
          <a:p>
            <a:pPr marL="266700" indent="-266700" algn="ctr"/>
            <a:r>
              <a:rPr lang="en-US"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Although the choice of A is not unique, B does not change with the gauge chosen by A. </a:t>
            </a:r>
          </a:p>
          <a:p>
            <a:pPr marL="266700" indent="-266700" algn="ctr"/>
            <a:r>
              <a:rPr lang="en-US"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p>
          <a:p>
            <a:pPr marL="266700" indent="-266700" algn="ctr"/>
            <a:r>
              <a:rPr lang="en-US" altLang="en-US"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 different, wavefunction different, but engine value is invariant</a:t>
            </a:r>
          </a:p>
        </p:txBody>
      </p:sp>
      <p:graphicFrame>
        <p:nvGraphicFramePr>
          <p:cNvPr id="12" name="对象 11">
            <a:hlinkClick r:id="" action="ppaction://ole?verb=0"/>
          </p:cNvPr>
          <p:cNvGraphicFramePr>
            <a:graphicFrameLocks noChangeAspect="1"/>
          </p:cNvGraphicFramePr>
          <p:nvPr/>
        </p:nvGraphicFramePr>
        <p:xfrm>
          <a:off x="3131917" y="3603625"/>
          <a:ext cx="7053580" cy="2964815"/>
        </p:xfrm>
        <a:graphic>
          <a:graphicData uri="http://schemas.openxmlformats.org/presentationml/2006/ole">
            <mc:AlternateContent xmlns:mc="http://schemas.openxmlformats.org/markup-compatibility/2006">
              <mc:Choice xmlns:v="urn:schemas-microsoft-com:vml" Requires="v">
                <p:oleObj r:id="rId6" imgW="3505200" imgH="1473200" progId="Equation.KSEE3">
                  <p:embed/>
                </p:oleObj>
              </mc:Choice>
              <mc:Fallback>
                <p:oleObj r:id="rId6" imgW="3505200" imgH="1473200" progId="Equation.KSEE3">
                  <p:embed/>
                  <p:pic>
                    <p:nvPicPr>
                      <p:cNvPr id="12" name="对象 11">
                        <a:hlinkClick r:id="" action="ppaction://ole?verb=0"/>
                      </p:cNvPr>
                      <p:cNvPicPr/>
                      <p:nvPr/>
                    </p:nvPicPr>
                    <p:blipFill>
                      <a:blip r:embed="rId7"/>
                      <a:stretch>
                        <a:fillRect/>
                      </a:stretch>
                    </p:blipFill>
                    <p:spPr>
                      <a:xfrm>
                        <a:off x="3131917" y="3603625"/>
                        <a:ext cx="7053580" cy="2964815"/>
                      </a:xfrm>
                      <a:prstGeom prst="rect">
                        <a:avLst/>
                      </a:prstGeom>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b="1" dirty="0">
                <a:latin typeface="Times New Roman" panose="02020603050405020304" pitchFamily="18" charset="0"/>
                <a:cs typeface="Times New Roman" panose="02020603050405020304" pitchFamily="18" charset="0"/>
              </a:rPr>
              <a:t>FQHE (</a:t>
            </a:r>
            <a:r>
              <a:rPr lang="en-US" altLang="en-US" b="1" dirty="0">
                <a:latin typeface="Times New Roman" panose="02020603050405020304" pitchFamily="18" charset="0"/>
                <a:ea typeface="宋体" panose="02010600030101010101" pitchFamily="2" charset="-122"/>
              </a:rPr>
              <a:t>1982)</a:t>
            </a:r>
            <a:endParaRPr lang="en-US" b="1" dirty="0">
              <a:latin typeface="Times New Roman" panose="02020603050405020304" pitchFamily="18" charset="0"/>
              <a:cs typeface="Times New Roman" panose="02020603050405020304" pitchFamily="18" charset="0"/>
            </a:endParaRPr>
          </a:p>
        </p:txBody>
      </p:sp>
      <p:pic>
        <p:nvPicPr>
          <p:cNvPr id="6" name="图片 5" descr="v2-0929b2db564dc036ad5ce9e22fba68b6_r[1]"/>
          <p:cNvPicPr>
            <a:picLocks noChangeAspect="1"/>
          </p:cNvPicPr>
          <p:nvPr/>
        </p:nvPicPr>
        <p:blipFill>
          <a:blip r:embed="rId4"/>
          <a:stretch>
            <a:fillRect/>
          </a:stretch>
        </p:blipFill>
        <p:spPr>
          <a:xfrm>
            <a:off x="2458409" y="1438910"/>
            <a:ext cx="3594100" cy="4845050"/>
          </a:xfrm>
          <a:prstGeom prst="rect">
            <a:avLst/>
          </a:prstGeom>
        </p:spPr>
      </p:pic>
      <p:cxnSp>
        <p:nvCxnSpPr>
          <p:cNvPr id="13" name="直接连接符 12"/>
          <p:cNvCxnSpPr>
            <a:cxnSpLocks/>
          </p:cNvCxnSpPr>
          <p:nvPr/>
        </p:nvCxnSpPr>
        <p:spPr>
          <a:xfrm>
            <a:off x="2346649" y="2374900"/>
            <a:ext cx="2261626" cy="0"/>
          </a:xfrm>
          <a:prstGeom prst="line">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14" name="对象 13">
            <a:hlinkClick r:id="" action="ppaction://ole?verb=0"/>
          </p:cNvPr>
          <p:cNvGraphicFramePr>
            <a:graphicFrameLocks noChangeAspect="1"/>
          </p:cNvGraphicFramePr>
          <p:nvPr/>
        </p:nvGraphicFramePr>
        <p:xfrm>
          <a:off x="6195695" y="2800032"/>
          <a:ext cx="3661410" cy="1042035"/>
        </p:xfrm>
        <a:graphic>
          <a:graphicData uri="http://schemas.openxmlformats.org/presentationml/2006/ole">
            <mc:AlternateContent xmlns:mc="http://schemas.openxmlformats.org/markup-compatibility/2006">
              <mc:Choice xmlns:v="urn:schemas-microsoft-com:vml" Requires="v">
                <p:oleObj r:id="rId5" imgW="1473200" imgH="419100" progId="Equation.KSEE3">
                  <p:embed/>
                </p:oleObj>
              </mc:Choice>
              <mc:Fallback>
                <p:oleObj r:id="rId5" imgW="1473200" imgH="419100" progId="Equation.KSEE3">
                  <p:embed/>
                  <p:pic>
                    <p:nvPicPr>
                      <p:cNvPr id="14" name="对象 13">
                        <a:hlinkClick r:id="" action="ppaction://ole?verb=0"/>
                      </p:cNvPr>
                      <p:cNvPicPr/>
                      <p:nvPr/>
                    </p:nvPicPr>
                    <p:blipFill>
                      <a:blip r:embed="rId6"/>
                      <a:stretch>
                        <a:fillRect/>
                      </a:stretch>
                    </p:blipFill>
                    <p:spPr>
                      <a:xfrm>
                        <a:off x="6195695" y="2800032"/>
                        <a:ext cx="3661410" cy="1042035"/>
                      </a:xfrm>
                      <a:prstGeom prst="rect">
                        <a:avLst/>
                      </a:prstGeom>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FQHE</a:t>
            </a:r>
          </a:p>
        </p:txBody>
      </p:sp>
      <p:pic>
        <p:nvPicPr>
          <p:cNvPr id="3" name="图片 2"/>
          <p:cNvPicPr>
            <a:picLocks noChangeAspect="1"/>
          </p:cNvPicPr>
          <p:nvPr/>
        </p:nvPicPr>
        <p:blipFill>
          <a:blip r:embed="rId4"/>
          <a:stretch>
            <a:fillRect/>
          </a:stretch>
        </p:blipFill>
        <p:spPr>
          <a:xfrm>
            <a:off x="2559050" y="1249045"/>
            <a:ext cx="7382510" cy="2743200"/>
          </a:xfrm>
          <a:prstGeom prst="rect">
            <a:avLst/>
          </a:prstGeom>
        </p:spPr>
      </p:pic>
      <p:sp>
        <p:nvSpPr>
          <p:cNvPr id="8" name="文本框 7"/>
          <p:cNvSpPr txBox="1"/>
          <p:nvPr/>
        </p:nvSpPr>
        <p:spPr>
          <a:xfrm>
            <a:off x="345440" y="3992245"/>
            <a:ext cx="11605260" cy="255333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The coulomb interaction of electrons must be considered in order to obtain a fraction plateau.</a:t>
            </a:r>
          </a:p>
          <a:p>
            <a:pPr marL="266700" indent="-266700"/>
            <a:r>
              <a:rPr lang="en-US" altLang="en-US" sz="2000" b="1" dirty="0">
                <a:solidFill>
                  <a:srgbClr val="C00000"/>
                </a:solidFill>
                <a:latin typeface="Times New Roman" panose="02020603050405020304" pitchFamily="18" charset="0"/>
                <a:ea typeface="宋体" panose="02010600030101010101" pitchFamily="2" charset="-122"/>
              </a:rPr>
              <a:t>    Electron electron interactions can be viewed as perturbations, and the high degeneracy of the Landau level can be split into a series of discrete energy levels with tiny band gaps between them. If the whole Landau level is completely filled, it can contribute 1 conductance.</a:t>
            </a:r>
          </a:p>
          <a:p>
            <a:pPr marL="266700" indent="-266700"/>
            <a:r>
              <a:rPr lang="en-US" altLang="en-US" sz="2000" b="1" dirty="0">
                <a:solidFill>
                  <a:srgbClr val="C00000"/>
                </a:solidFill>
                <a:latin typeface="Times New Roman" panose="02020603050405020304" pitchFamily="18" charset="0"/>
                <a:ea typeface="宋体" panose="02010600030101010101" pitchFamily="2" charset="-122"/>
              </a:rPr>
              <a:t>    The figure on the left corresponds to a fully filled Landau energy level with no interaction. The figure on the right corresponds to the interaction condition in which the Landau energy opens a tiny band gap in the 1/3 filled position. When Fermi energy is located in the band gap, a part of landau energy level is filled, thus the fractional </a:t>
            </a:r>
            <a:r>
              <a:rPr lang="en-US" altLang="en-US" sz="2000" b="1" dirty="0">
                <a:solidFill>
                  <a:srgbClr val="C00000"/>
                </a:solidFill>
                <a:latin typeface="Times New Roman" panose="02020603050405020304" pitchFamily="18" charset="0"/>
                <a:ea typeface="宋体" panose="02010600030101010101" pitchFamily="2" charset="-122"/>
                <a:sym typeface="+mn-ea"/>
              </a:rPr>
              <a:t>plateau</a:t>
            </a:r>
            <a:r>
              <a:rPr lang="en-US" altLang="en-US" sz="2000" b="1" dirty="0">
                <a:solidFill>
                  <a:srgbClr val="C00000"/>
                </a:solidFill>
                <a:latin typeface="Times New Roman" panose="02020603050405020304" pitchFamily="18" charset="0"/>
                <a:ea typeface="宋体" panose="02010600030101010101" pitchFamily="2" charset="-122"/>
              </a:rPr>
              <a:t> appears.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algn="ctr"/>
            <a:r>
              <a:rPr lang="en-US" altLang="zh-CN"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sym typeface="+mn-ea"/>
              </a:rPr>
              <a:t>FQHE</a:t>
            </a:r>
            <a:endParaRPr lang="en-US" altLang="zh-CN"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37540" y="1217295"/>
            <a:ext cx="10570210" cy="82994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 Laughlin argument</a:t>
            </a:r>
          </a:p>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sym typeface="+mn-ea"/>
              </a:rPr>
              <a:t> </a:t>
            </a:r>
            <a:endParaRPr lang="en-US" altLang="en-US" sz="2400" b="1" dirty="0">
              <a:solidFill>
                <a:srgbClr val="C00000"/>
              </a:solidFill>
              <a:latin typeface="Times New Roman" panose="02020603050405020304" pitchFamily="18" charset="0"/>
              <a:ea typeface="宋体" panose="02010600030101010101" pitchFamily="2" charset="-122"/>
            </a:endParaRPr>
          </a:p>
        </p:txBody>
      </p:sp>
      <p:pic>
        <p:nvPicPr>
          <p:cNvPr id="3" name="图片 2"/>
          <p:cNvPicPr>
            <a:picLocks noChangeAspect="1"/>
          </p:cNvPicPr>
          <p:nvPr/>
        </p:nvPicPr>
        <p:blipFill>
          <a:blip r:embed="rId4"/>
          <a:stretch>
            <a:fillRect/>
          </a:stretch>
        </p:blipFill>
        <p:spPr>
          <a:xfrm>
            <a:off x="1162685" y="2160905"/>
            <a:ext cx="2425700" cy="3905250"/>
          </a:xfrm>
          <a:prstGeom prst="rect">
            <a:avLst/>
          </a:prstGeom>
        </p:spPr>
      </p:pic>
      <p:cxnSp>
        <p:nvCxnSpPr>
          <p:cNvPr id="6" name="直接箭头连接符 5"/>
          <p:cNvCxnSpPr/>
          <p:nvPr/>
        </p:nvCxnSpPr>
        <p:spPr>
          <a:xfrm>
            <a:off x="2330450" y="5007610"/>
            <a:ext cx="514985" cy="1143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30450" y="5327650"/>
            <a:ext cx="1257935" cy="368300"/>
          </a:xfrm>
          <a:prstGeom prst="rect">
            <a:avLst/>
          </a:prstGeom>
          <a:noFill/>
          <a:ln w="9525">
            <a:noFill/>
          </a:ln>
        </p:spPr>
        <p:txBody>
          <a:bodyPr wrap="none" anchor="t">
            <a:spAutoFit/>
          </a:bodyPr>
          <a:lstStyle/>
          <a:p>
            <a:pPr marL="266700" indent="-266700"/>
            <a:r>
              <a:rPr lang="en-US" altLang="en-US" b="1">
                <a:solidFill>
                  <a:srgbClr val="C00000"/>
                </a:solidFill>
                <a:latin typeface="Times New Roman" panose="02020603050405020304" pitchFamily="18" charset="0"/>
                <a:ea typeface="宋体" panose="02010600030101010101" pitchFamily="2" charset="-122"/>
              </a:rPr>
              <a:t>Transverse</a:t>
            </a:r>
          </a:p>
        </p:txBody>
      </p:sp>
      <p:sp>
        <p:nvSpPr>
          <p:cNvPr id="9" name="文本框 8"/>
          <p:cNvSpPr txBox="1"/>
          <p:nvPr/>
        </p:nvSpPr>
        <p:spPr>
          <a:xfrm>
            <a:off x="2232660" y="1907540"/>
            <a:ext cx="1452880" cy="368300"/>
          </a:xfrm>
          <a:prstGeom prst="rect">
            <a:avLst/>
          </a:prstGeom>
          <a:noFill/>
          <a:ln w="9525">
            <a:noFill/>
          </a:ln>
        </p:spPr>
        <p:txBody>
          <a:bodyPr wrap="none" anchor="t">
            <a:spAutoFit/>
          </a:bodyPr>
          <a:lstStyle/>
          <a:p>
            <a:pPr marL="266700" indent="-266700"/>
            <a:r>
              <a:rPr lang="en-US" altLang="en-US" b="1">
                <a:solidFill>
                  <a:srgbClr val="C00000"/>
                </a:solidFill>
                <a:latin typeface="Times New Roman" panose="02020603050405020304" pitchFamily="18" charset="0"/>
                <a:ea typeface="宋体" panose="02010600030101010101" pitchFamily="2" charset="-122"/>
              </a:rPr>
              <a:t>Longitudinal</a:t>
            </a:r>
          </a:p>
        </p:txBody>
      </p:sp>
      <p:sp>
        <p:nvSpPr>
          <p:cNvPr id="12" name="矩形 11"/>
          <p:cNvSpPr/>
          <p:nvPr/>
        </p:nvSpPr>
        <p:spPr>
          <a:xfrm>
            <a:off x="4325620" y="2275840"/>
            <a:ext cx="393954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935855" y="2453640"/>
            <a:ext cx="4378960" cy="460375"/>
          </a:xfrm>
          <a:prstGeom prst="rect">
            <a:avLst/>
          </a:prstGeom>
          <a:noFill/>
          <a:ln w="9525">
            <a:noFill/>
          </a:ln>
        </p:spPr>
        <p:txBody>
          <a:bodyPr wrap="square" anchor="t">
            <a:spAutoFit/>
          </a:bodyPr>
          <a:lstStyle/>
          <a:p>
            <a:pPr marL="266700" indent="-266700"/>
            <a:r>
              <a:rPr lang="en-US" altLang="en-US" sz="2400" b="1">
                <a:solidFill>
                  <a:srgbClr val="C00000"/>
                </a:solidFill>
                <a:latin typeface="Times New Roman" panose="02020603050405020304" pitchFamily="18" charset="0"/>
                <a:ea typeface="宋体" panose="02010600030101010101" pitchFamily="2" charset="-122"/>
                <a:sym typeface="+mn-ea"/>
              </a:rPr>
              <a:t>vector potential A</a:t>
            </a:r>
          </a:p>
        </p:txBody>
      </p:sp>
      <p:cxnSp>
        <p:nvCxnSpPr>
          <p:cNvPr id="18" name="直接箭头连接符 17"/>
          <p:cNvCxnSpPr/>
          <p:nvPr/>
        </p:nvCxnSpPr>
        <p:spPr>
          <a:xfrm>
            <a:off x="4540250" y="2160905"/>
            <a:ext cx="12700" cy="95948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194810" y="1678940"/>
            <a:ext cx="1224280" cy="368300"/>
          </a:xfrm>
          <a:prstGeom prst="rect">
            <a:avLst/>
          </a:prstGeom>
          <a:noFill/>
          <a:ln w="9525">
            <a:noFill/>
          </a:ln>
        </p:spPr>
        <p:txBody>
          <a:bodyPr wrap="square" anchor="t">
            <a:spAutoFit/>
          </a:bodyPr>
          <a:lstStyle/>
          <a:p>
            <a:pPr marL="266700" indent="-266700"/>
            <a:r>
              <a:rPr lang="en-US" altLang="en-US"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ΔV,  </a:t>
            </a:r>
            <a:r>
              <a:rPr lang="en-US" altLang="en-US" b="1">
                <a:solidFill>
                  <a:srgbClr val="C00000"/>
                </a:solidFill>
                <a:latin typeface="Times New Roman" panose="02020603050405020304" pitchFamily="18" charset="0"/>
                <a:ea typeface="宋体" panose="02010600030101010101" pitchFamily="2" charset="-122"/>
                <a:sym typeface="+mn-ea"/>
              </a:rPr>
              <a:t>y</a:t>
            </a:r>
            <a:endParaRPr lang="en-US" altLang="en-US" b="1">
              <a:solidFill>
                <a:srgbClr val="C00000"/>
              </a:solidFill>
              <a:latin typeface="Times New Roman" panose="02020603050405020304" pitchFamily="18" charset="0"/>
              <a:ea typeface="宋体" panose="02010600030101010101" pitchFamily="2" charset="-122"/>
            </a:endParaRPr>
          </a:p>
        </p:txBody>
      </p:sp>
      <p:sp>
        <p:nvSpPr>
          <p:cNvPr id="11" name="文本框 10"/>
          <p:cNvSpPr txBox="1"/>
          <p:nvPr/>
        </p:nvSpPr>
        <p:spPr>
          <a:xfrm>
            <a:off x="4552633" y="3199130"/>
            <a:ext cx="2139315" cy="460375"/>
          </a:xfrm>
          <a:prstGeom prst="rect">
            <a:avLst/>
          </a:prstGeom>
          <a:noFill/>
          <a:ln w="9525">
            <a:noFill/>
          </a:ln>
        </p:spPr>
        <p:txBody>
          <a:bodyPr wrap="none" anchor="t">
            <a:spAutoFit/>
          </a:bodyPr>
          <a:lstStyle/>
          <a:p>
            <a:pPr marL="266700" indent="-266700" algn="ctr"/>
            <a:r>
              <a:rPr lang="en-US" altLang="en-US" sz="2400" b="1">
                <a:solidFill>
                  <a:srgbClr val="C00000"/>
                </a:solidFill>
                <a:latin typeface="Times New Roman" panose="02020603050405020304" pitchFamily="18" charset="0"/>
                <a:ea typeface="宋体" panose="02010600030101010101" pitchFamily="2" charset="-122"/>
                <a:sym typeface="+mn-ea"/>
              </a:rPr>
              <a:t>Landau gauge:</a:t>
            </a:r>
            <a:endParaRPr lang="en-US" altLang="en-US" sz="2400" b="1">
              <a:solidFill>
                <a:srgbClr val="C00000"/>
              </a:solidFill>
              <a:latin typeface="Times New Roman" panose="02020603050405020304" pitchFamily="18" charset="0"/>
              <a:ea typeface="宋体" panose="02010600030101010101" pitchFamily="2" charset="-122"/>
            </a:endParaRPr>
          </a:p>
        </p:txBody>
      </p:sp>
      <p:sp>
        <p:nvSpPr>
          <p:cNvPr id="14" name="椭圆 13"/>
          <p:cNvSpPr/>
          <p:nvPr/>
        </p:nvSpPr>
        <p:spPr>
          <a:xfrm>
            <a:off x="7715250" y="2275840"/>
            <a:ext cx="165100" cy="177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7715250" y="2472690"/>
            <a:ext cx="165100" cy="742950"/>
            <a:chOff x="12150" y="3894"/>
            <a:chExt cx="260" cy="1170"/>
          </a:xfrm>
        </p:grpSpPr>
        <p:sp>
          <p:nvSpPr>
            <p:cNvPr id="20" name="椭圆 19"/>
            <p:cNvSpPr/>
            <p:nvPr/>
          </p:nvSpPr>
          <p:spPr>
            <a:xfrm>
              <a:off x="12150" y="3894"/>
              <a:ext cx="260" cy="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2150" y="4174"/>
              <a:ext cx="260" cy="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2150" y="4454"/>
              <a:ext cx="260" cy="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2150" y="4784"/>
              <a:ext cx="260" cy="2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8007350" y="2294890"/>
            <a:ext cx="165100" cy="742950"/>
            <a:chOff x="12150" y="3894"/>
            <a:chExt cx="260" cy="1170"/>
          </a:xfrm>
        </p:grpSpPr>
        <p:sp>
          <p:nvSpPr>
            <p:cNvPr id="41" name="椭圆 40"/>
            <p:cNvSpPr/>
            <p:nvPr/>
          </p:nvSpPr>
          <p:spPr>
            <a:xfrm>
              <a:off x="12150" y="3894"/>
              <a:ext cx="260" cy="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2150" y="4174"/>
              <a:ext cx="260" cy="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2150" y="4454"/>
              <a:ext cx="260" cy="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2150" y="4784"/>
              <a:ext cx="260" cy="2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椭圆 44"/>
          <p:cNvSpPr/>
          <p:nvPr/>
        </p:nvSpPr>
        <p:spPr>
          <a:xfrm flipV="1">
            <a:off x="8007350" y="2053590"/>
            <a:ext cx="188595" cy="2222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9" name="对象 48"/>
          <p:cNvGraphicFramePr/>
          <p:nvPr>
            <p:extLst>
              <p:ext uri="{D42A27DB-BD31-4B8C-83A1-F6EECF244321}">
                <p14:modId xmlns:p14="http://schemas.microsoft.com/office/powerpoint/2010/main" val="1682840052"/>
              </p:ext>
            </p:extLst>
          </p:nvPr>
        </p:nvGraphicFramePr>
        <p:xfrm>
          <a:off x="8438128" y="3618865"/>
          <a:ext cx="1993651" cy="611505"/>
        </p:xfrm>
        <a:graphic>
          <a:graphicData uri="http://schemas.openxmlformats.org/presentationml/2006/ole">
            <mc:AlternateContent xmlns:mc="http://schemas.openxmlformats.org/markup-compatibility/2006">
              <mc:Choice xmlns:v="urn:schemas-microsoft-com:vml" Requires="v">
                <p:oleObj r:id="rId5" imgW="3832860" imgH="1029335" progId="Equation.KSEE3">
                  <p:embed/>
                </p:oleObj>
              </mc:Choice>
              <mc:Fallback>
                <p:oleObj r:id="rId5" imgW="3832860" imgH="1029335" progId="Equation.KSEE3">
                  <p:embed/>
                  <p:pic>
                    <p:nvPicPr>
                      <p:cNvPr id="49" name="对象 48"/>
                      <p:cNvPicPr/>
                      <p:nvPr/>
                    </p:nvPicPr>
                    <p:blipFill>
                      <a:blip r:embed="rId6"/>
                      <a:stretch>
                        <a:fillRect/>
                      </a:stretch>
                    </p:blipFill>
                    <p:spPr>
                      <a:xfrm>
                        <a:off x="8438128" y="3618865"/>
                        <a:ext cx="1993651" cy="611505"/>
                      </a:xfrm>
                      <a:prstGeom prst="rect">
                        <a:avLst/>
                      </a:prstGeom>
                    </p:spPr>
                  </p:pic>
                </p:oleObj>
              </mc:Fallback>
            </mc:AlternateContent>
          </a:graphicData>
        </a:graphic>
      </p:graphicFrame>
      <p:sp>
        <p:nvSpPr>
          <p:cNvPr id="51" name="文本框 50"/>
          <p:cNvSpPr txBox="1"/>
          <p:nvPr/>
        </p:nvSpPr>
        <p:spPr>
          <a:xfrm>
            <a:off x="3685540" y="5097145"/>
            <a:ext cx="8013700" cy="598805"/>
          </a:xfrm>
          <a:prstGeom prst="rect">
            <a:avLst/>
          </a:prstGeom>
          <a:noFill/>
          <a:ln w="9525">
            <a:noFill/>
          </a:ln>
        </p:spPr>
        <p:txBody>
          <a:bodyPr wrap="square" anchor="t">
            <a:spAutoFit/>
          </a:bodyPr>
          <a:lstStyle/>
          <a:p>
            <a:pPr marL="266700" indent="-266700" algn="l"/>
            <a:endParaRPr lang="en-US" altLang="en-US" sz="20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lgn="l"/>
            <a:endPar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aphicFrame>
        <p:nvGraphicFramePr>
          <p:cNvPr id="10" name="对象 9">
            <a:hlinkClick r:id="" action="ppaction://ole?verb=0"/>
          </p:cNvPr>
          <p:cNvGraphicFramePr>
            <a:graphicFrameLocks noChangeAspect="1"/>
          </p:cNvGraphicFramePr>
          <p:nvPr/>
        </p:nvGraphicFramePr>
        <p:xfrm>
          <a:off x="4325620" y="3803650"/>
          <a:ext cx="4838700" cy="1293495"/>
        </p:xfrm>
        <a:graphic>
          <a:graphicData uri="http://schemas.openxmlformats.org/presentationml/2006/ole">
            <mc:AlternateContent xmlns:mc="http://schemas.openxmlformats.org/markup-compatibility/2006">
              <mc:Choice xmlns:v="urn:schemas-microsoft-com:vml" Requires="v">
                <p:oleObj r:id="rId7" imgW="2374265" imgH="634365" progId="Equation.KSEE3">
                  <p:embed/>
                </p:oleObj>
              </mc:Choice>
              <mc:Fallback>
                <p:oleObj r:id="rId7" imgW="2374265" imgH="634365" progId="Equation.KSEE3">
                  <p:embed/>
                  <p:pic>
                    <p:nvPicPr>
                      <p:cNvPr id="10" name="对象 9">
                        <a:hlinkClick r:id="" action="ppaction://ole?verb=0"/>
                      </p:cNvPr>
                      <p:cNvPicPr/>
                      <p:nvPr/>
                    </p:nvPicPr>
                    <p:blipFill>
                      <a:blip r:embed="rId8"/>
                      <a:stretch>
                        <a:fillRect/>
                      </a:stretch>
                    </p:blipFill>
                    <p:spPr>
                      <a:xfrm>
                        <a:off x="4325620" y="3803650"/>
                        <a:ext cx="4838700" cy="1293495"/>
                      </a:xfrm>
                      <a:prstGeom prst="rect">
                        <a:avLst/>
                      </a:prstGeom>
                    </p:spPr>
                  </p:pic>
                </p:oleObj>
              </mc:Fallback>
            </mc:AlternateContent>
          </a:graphicData>
        </a:graphic>
      </p:graphicFrame>
      <p:cxnSp>
        <p:nvCxnSpPr>
          <p:cNvPr id="24" name="直接箭头连接符 23"/>
          <p:cNvCxnSpPr/>
          <p:nvPr/>
        </p:nvCxnSpPr>
        <p:spPr>
          <a:xfrm flipV="1">
            <a:off x="538480" y="4134485"/>
            <a:ext cx="1757045" cy="107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37540" y="4559935"/>
            <a:ext cx="435610" cy="460375"/>
          </a:xfrm>
          <a:prstGeom prst="rect">
            <a:avLst/>
          </a:prstGeom>
          <a:noFill/>
          <a:ln w="9525">
            <a:noFill/>
          </a:ln>
        </p:spPr>
        <p:txBody>
          <a:bodyPr wrap="none" anchor="t">
            <a:spAutoFit/>
          </a:bodyPr>
          <a:lstStyle/>
          <a:p>
            <a:pPr marL="266700" indent="-266700"/>
            <a:r>
              <a:rPr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Φ</a:t>
            </a:r>
          </a:p>
        </p:txBody>
      </p:sp>
      <p:cxnSp>
        <p:nvCxnSpPr>
          <p:cNvPr id="26" name="直接箭头连接符 25"/>
          <p:cNvCxnSpPr/>
          <p:nvPr/>
        </p:nvCxnSpPr>
        <p:spPr>
          <a:xfrm flipH="1" flipV="1">
            <a:off x="7964170" y="1885950"/>
            <a:ext cx="43180" cy="150876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892062" y="5166360"/>
            <a:ext cx="8143728" cy="1200329"/>
          </a:xfrm>
          <a:prstGeom prst="rect">
            <a:avLst/>
          </a:prstGeom>
          <a:noFill/>
          <a:ln w="9525">
            <a:noFill/>
          </a:ln>
        </p:spPr>
        <p:txBody>
          <a:bodyPr wrap="square" anchor="t">
            <a:spAutoFit/>
          </a:bodyPr>
          <a:lstStyle/>
          <a:p>
            <a:pPr marL="266700" indent="-266700" algn="l"/>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Φ</a:t>
            </a:r>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→I (longitudinal current)</a:t>
            </a:r>
          </a:p>
          <a:p>
            <a:pPr marL="266700" indent="-266700" algn="l"/>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→under H</a:t>
            </a:r>
            <a:r>
              <a:rPr lang="en-US" altLang="zh-CN" sz="24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the k is changed</a:t>
            </a:r>
          </a:p>
          <a:p>
            <a:pPr marL="266700" indent="-266700" algn="l"/>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Wave packet along  </a:t>
            </a:r>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in transverse direction shifts</a:t>
            </a:r>
          </a:p>
        </p:txBody>
      </p:sp>
    </p:spTree>
    <p:extLst>
      <p:ext uri="{BB962C8B-B14F-4D97-AF65-F5344CB8AC3E}">
        <p14:creationId xmlns:p14="http://schemas.microsoft.com/office/powerpoint/2010/main" val="3872966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en-US" b="1">
                <a:latin typeface="Times New Roman" panose="02020603050405020304" pitchFamily="18" charset="0"/>
                <a:ea typeface="宋体" panose="02010600030101010101" pitchFamily="2" charset="-122"/>
                <a:sym typeface="+mn-ea"/>
              </a:rPr>
              <a:t>Laughlin States</a:t>
            </a:r>
            <a:endParaRPr lang="en-US" b="1">
              <a:latin typeface="Times New Roman" panose="02020603050405020304" pitchFamily="18" charset="0"/>
              <a:cs typeface="Times New Roman" panose="02020603050405020304" pitchFamily="18" charset="0"/>
            </a:endParaRPr>
          </a:p>
        </p:txBody>
      </p:sp>
      <p:sp>
        <p:nvSpPr>
          <p:cNvPr id="12" name="文本框 11"/>
          <p:cNvSpPr txBox="1"/>
          <p:nvPr/>
        </p:nvSpPr>
        <p:spPr>
          <a:xfrm>
            <a:off x="4056380" y="1102360"/>
            <a:ext cx="4955540" cy="39878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The Lowest Landau Level</a:t>
            </a:r>
          </a:p>
        </p:txBody>
      </p:sp>
      <p:sp>
        <p:nvSpPr>
          <p:cNvPr id="13" name="文本框 12"/>
          <p:cNvSpPr txBox="1"/>
          <p:nvPr/>
        </p:nvSpPr>
        <p:spPr>
          <a:xfrm>
            <a:off x="325755" y="1525270"/>
            <a:ext cx="11540490" cy="163004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Let’s now construct the wavefunctions in the symmetric gauge(</a:t>
            </a:r>
            <a:r>
              <a:rPr lang="zh-CN" altLang="en-US" sz="2000" b="1" dirty="0">
                <a:solidFill>
                  <a:srgbClr val="C00000"/>
                </a:solidFill>
                <a:latin typeface="Times New Roman" panose="02020603050405020304" pitchFamily="18" charset="0"/>
                <a:ea typeface="宋体" panose="02010600030101010101" pitchFamily="2" charset="-122"/>
              </a:rPr>
              <a:t>angular momentum conservation</a:t>
            </a:r>
            <a:r>
              <a:rPr lang="en-US" altLang="en-US" sz="2000" b="1" dirty="0">
                <a:solidFill>
                  <a:srgbClr val="C00000"/>
                </a:solidFill>
                <a:latin typeface="Times New Roman" panose="02020603050405020304" pitchFamily="18" charset="0"/>
                <a:ea typeface="宋体" panose="02010600030101010101" pitchFamily="2" charset="-122"/>
              </a:rPr>
              <a:t>). We’re going to focus attention on the lowest Landau level, n = 0, since this will be of primary interest when we come to discuss the fractional quantum Hall effect. The states in the lowest Landau level are annihilated by a, meaning  a|0, m&gt;=0, The trick is to convert this into a</a:t>
            </a:r>
          </a:p>
          <a:p>
            <a:pPr marL="266700" indent="-266700"/>
            <a:r>
              <a:rPr lang="en-US" altLang="en-US" sz="2000" b="1" dirty="0">
                <a:solidFill>
                  <a:srgbClr val="C00000"/>
                </a:solidFill>
                <a:latin typeface="Times New Roman" panose="02020603050405020304" pitchFamily="18" charset="0"/>
                <a:ea typeface="宋体" panose="02010600030101010101" pitchFamily="2" charset="-122"/>
              </a:rPr>
              <a:t>    differential equation. The lowering operator is</a:t>
            </a:r>
          </a:p>
        </p:txBody>
      </p:sp>
      <p:graphicFrame>
        <p:nvGraphicFramePr>
          <p:cNvPr id="3" name="对象 2">
            <a:hlinkClick r:id="" action="ppaction://ole?verb=0"/>
          </p:cNvPr>
          <p:cNvGraphicFramePr>
            <a:graphicFrameLocks noChangeAspect="1"/>
          </p:cNvGraphicFramePr>
          <p:nvPr/>
        </p:nvGraphicFramePr>
        <p:xfrm>
          <a:off x="3342005" y="3155315"/>
          <a:ext cx="6384290" cy="1643380"/>
        </p:xfrm>
        <a:graphic>
          <a:graphicData uri="http://schemas.openxmlformats.org/presentationml/2006/ole">
            <mc:AlternateContent xmlns:mc="http://schemas.openxmlformats.org/markup-compatibility/2006">
              <mc:Choice xmlns:v="urn:schemas-microsoft-com:vml" Requires="v">
                <p:oleObj r:id="rId4" imgW="3352800" imgH="862965" progId="Equation.KSEE3">
                  <p:embed/>
                </p:oleObj>
              </mc:Choice>
              <mc:Fallback>
                <p:oleObj r:id="rId4" imgW="3352800" imgH="862965" progId="Equation.KSEE3">
                  <p:embed/>
                  <p:pic>
                    <p:nvPicPr>
                      <p:cNvPr id="3" name="对象 2">
                        <a:hlinkClick r:id="" action="ppaction://ole?verb=0"/>
                      </p:cNvPr>
                      <p:cNvPicPr/>
                      <p:nvPr/>
                    </p:nvPicPr>
                    <p:blipFill>
                      <a:blip r:embed="rId5"/>
                      <a:stretch>
                        <a:fillRect/>
                      </a:stretch>
                    </p:blipFill>
                    <p:spPr>
                      <a:xfrm>
                        <a:off x="3342005" y="3155315"/>
                        <a:ext cx="6384290" cy="1643380"/>
                      </a:xfrm>
                      <a:prstGeom prst="rect">
                        <a:avLst/>
                      </a:prstGeom>
                    </p:spPr>
                  </p:pic>
                </p:oleObj>
              </mc:Fallback>
            </mc:AlternateContent>
          </a:graphicData>
        </a:graphic>
      </p:graphicFrame>
      <p:sp>
        <p:nvSpPr>
          <p:cNvPr id="5" name="文本框 4"/>
          <p:cNvSpPr txBox="1"/>
          <p:nvPr/>
        </p:nvSpPr>
        <p:spPr>
          <a:xfrm>
            <a:off x="325755" y="4863465"/>
            <a:ext cx="11723370" cy="70675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We introduce z = x-</a:t>
            </a:r>
            <a:r>
              <a:rPr lang="en-US" altLang="en-US" sz="2000" b="1" dirty="0" err="1">
                <a:solidFill>
                  <a:srgbClr val="C00000"/>
                </a:solidFill>
                <a:latin typeface="Times New Roman" panose="02020603050405020304" pitchFamily="18" charset="0"/>
                <a:ea typeface="宋体" panose="02010600030101010101" pitchFamily="2" charset="-122"/>
              </a:rPr>
              <a:t>iy</a:t>
            </a:r>
            <a:r>
              <a:rPr lang="en-US" altLang="en-US" sz="2000" b="1" dirty="0">
                <a:solidFill>
                  <a:srgbClr val="C00000"/>
                </a:solidFill>
                <a:latin typeface="Times New Roman" panose="02020603050405020304" pitchFamily="18" charset="0"/>
                <a:ea typeface="宋体" panose="02010600030101010101" pitchFamily="2" charset="-122"/>
              </a:rPr>
              <a:t> and ¯z = x + </a:t>
            </a:r>
            <a:r>
              <a:rPr lang="en-US" altLang="en-US" sz="2000" b="1" dirty="0" err="1">
                <a:solidFill>
                  <a:srgbClr val="C00000"/>
                </a:solidFill>
                <a:latin typeface="Times New Roman" panose="02020603050405020304" pitchFamily="18" charset="0"/>
                <a:ea typeface="宋体" panose="02010600030101010101" pitchFamily="2" charset="-122"/>
              </a:rPr>
              <a:t>iy</a:t>
            </a:r>
            <a:r>
              <a:rPr lang="en-US" altLang="en-US" sz="2000" b="1" dirty="0">
                <a:solidFill>
                  <a:srgbClr val="C00000"/>
                </a:solidFill>
                <a:latin typeface="Times New Roman" panose="02020603050405020304" pitchFamily="18" charset="0"/>
                <a:ea typeface="宋体" panose="02010600030101010101" pitchFamily="2" charset="-122"/>
              </a:rPr>
              <a:t> and introduce the corresponding holomorphic and anti-holomorphic derivatives</a:t>
            </a:r>
          </a:p>
        </p:txBody>
      </p:sp>
      <p:graphicFrame>
        <p:nvGraphicFramePr>
          <p:cNvPr id="6" name="对象 5">
            <a:hlinkClick r:id="" action="ppaction://ole?verb=0"/>
          </p:cNvPr>
          <p:cNvGraphicFramePr>
            <a:graphicFrameLocks noChangeAspect="1"/>
          </p:cNvGraphicFramePr>
          <p:nvPr/>
        </p:nvGraphicFramePr>
        <p:xfrm>
          <a:off x="3937635" y="5570220"/>
          <a:ext cx="4499610" cy="905510"/>
        </p:xfrm>
        <a:graphic>
          <a:graphicData uri="http://schemas.openxmlformats.org/presentationml/2006/ole">
            <mc:AlternateContent xmlns:mc="http://schemas.openxmlformats.org/markup-compatibility/2006">
              <mc:Choice xmlns:v="urn:schemas-microsoft-com:vml" Requires="v">
                <p:oleObj r:id="rId6" imgW="2082800" imgH="419100" progId="Equation.KSEE3">
                  <p:embed/>
                </p:oleObj>
              </mc:Choice>
              <mc:Fallback>
                <p:oleObj r:id="rId6" imgW="2082800" imgH="419100" progId="Equation.KSEE3">
                  <p:embed/>
                  <p:pic>
                    <p:nvPicPr>
                      <p:cNvPr id="6" name="对象 5">
                        <a:hlinkClick r:id="" action="ppaction://ole?verb=0"/>
                      </p:cNvPr>
                      <p:cNvPicPr/>
                      <p:nvPr/>
                    </p:nvPicPr>
                    <p:blipFill>
                      <a:blip r:embed="rId7"/>
                      <a:stretch>
                        <a:fillRect/>
                      </a:stretch>
                    </p:blipFill>
                    <p:spPr>
                      <a:xfrm>
                        <a:off x="3937635" y="5570220"/>
                        <a:ext cx="4499610" cy="905510"/>
                      </a:xfrm>
                      <a:prstGeom prst="rect">
                        <a:avLst/>
                      </a:prstGeom>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en-US" b="1">
                <a:latin typeface="Times New Roman" panose="02020603050405020304" pitchFamily="18" charset="0"/>
                <a:ea typeface="宋体" panose="02010600030101010101" pitchFamily="2" charset="-122"/>
                <a:sym typeface="+mn-ea"/>
              </a:rPr>
              <a:t>Laughlin States</a:t>
            </a:r>
            <a:endParaRPr lang="en-US" b="1">
              <a:latin typeface="Times New Roman" panose="02020603050405020304" pitchFamily="18" charset="0"/>
              <a:cs typeface="Times New Roman" panose="02020603050405020304" pitchFamily="18" charset="0"/>
            </a:endParaRPr>
          </a:p>
        </p:txBody>
      </p:sp>
      <p:sp>
        <p:nvSpPr>
          <p:cNvPr id="12" name="文本框 11"/>
          <p:cNvSpPr txBox="1"/>
          <p:nvPr/>
        </p:nvSpPr>
        <p:spPr>
          <a:xfrm>
            <a:off x="4471035" y="1273810"/>
            <a:ext cx="2992120" cy="368300"/>
          </a:xfrm>
          <a:prstGeom prst="rect">
            <a:avLst/>
          </a:prstGeom>
          <a:noFill/>
          <a:ln w="9525">
            <a:noFill/>
          </a:ln>
        </p:spPr>
        <p:txBody>
          <a:bodyPr wrap="square" anchor="t">
            <a:spAutoFit/>
          </a:bodyPr>
          <a:lstStyle/>
          <a:p>
            <a:pPr marL="266700" indent="-266700"/>
            <a:r>
              <a:rPr lang="en-US" altLang="en-US" b="1">
                <a:solidFill>
                  <a:srgbClr val="C00000"/>
                </a:solidFill>
                <a:latin typeface="Times New Roman" panose="02020603050405020304" pitchFamily="18" charset="0"/>
                <a:ea typeface="宋体" panose="02010600030101010101" pitchFamily="2" charset="-122"/>
              </a:rPr>
              <a:t>The Lowest Landau Level</a:t>
            </a:r>
          </a:p>
        </p:txBody>
      </p:sp>
      <p:graphicFrame>
        <p:nvGraphicFramePr>
          <p:cNvPr id="3" name="对象 2">
            <a:hlinkClick r:id="" action="ppaction://ole?verb=0"/>
          </p:cNvPr>
          <p:cNvGraphicFramePr>
            <a:graphicFrameLocks noChangeAspect="1"/>
          </p:cNvGraphicFramePr>
          <p:nvPr/>
        </p:nvGraphicFramePr>
        <p:xfrm>
          <a:off x="1950720" y="2483485"/>
          <a:ext cx="8501380" cy="1727200"/>
        </p:xfrm>
        <a:graphic>
          <a:graphicData uri="http://schemas.openxmlformats.org/presentationml/2006/ole">
            <mc:AlternateContent xmlns:mc="http://schemas.openxmlformats.org/markup-compatibility/2006">
              <mc:Choice xmlns:v="urn:schemas-microsoft-com:vml" Requires="v">
                <p:oleObj r:id="rId4" imgW="3377565" imgH="685800" progId="Equation.KSEE3">
                  <p:embed/>
                </p:oleObj>
              </mc:Choice>
              <mc:Fallback>
                <p:oleObj r:id="rId4" imgW="3377565" imgH="685800" progId="Equation.KSEE3">
                  <p:embed/>
                  <p:pic>
                    <p:nvPicPr>
                      <p:cNvPr id="3" name="对象 2">
                        <a:hlinkClick r:id="" action="ppaction://ole?verb=0"/>
                      </p:cNvPr>
                      <p:cNvPicPr/>
                      <p:nvPr/>
                    </p:nvPicPr>
                    <p:blipFill>
                      <a:blip r:embed="rId5"/>
                      <a:stretch>
                        <a:fillRect/>
                      </a:stretch>
                    </p:blipFill>
                    <p:spPr>
                      <a:xfrm>
                        <a:off x="1950720" y="2483485"/>
                        <a:ext cx="8501380" cy="1727200"/>
                      </a:xfrm>
                      <a:prstGeom prst="rect">
                        <a:avLst/>
                      </a:prstGeom>
                    </p:spPr>
                  </p:pic>
                </p:oleObj>
              </mc:Fallback>
            </mc:AlternateContent>
          </a:graphicData>
        </a:graphic>
      </p:graphicFrame>
      <p:graphicFrame>
        <p:nvGraphicFramePr>
          <p:cNvPr id="8" name="对象 7"/>
          <p:cNvGraphicFramePr/>
          <p:nvPr/>
        </p:nvGraphicFramePr>
        <p:xfrm>
          <a:off x="6045200" y="3336925"/>
          <a:ext cx="101600" cy="183515"/>
        </p:xfrm>
        <a:graphic>
          <a:graphicData uri="http://schemas.openxmlformats.org/presentationml/2006/ole">
            <mc:AlternateContent xmlns:mc="http://schemas.openxmlformats.org/markup-compatibility/2006">
              <mc:Choice xmlns:v="urn:schemas-microsoft-com:vml" Requires="v">
                <p:oleObj r:id="rId6" imgW="127000" imgH="215900" progId="Equation.KSEE3">
                  <p:embed/>
                </p:oleObj>
              </mc:Choice>
              <mc:Fallback>
                <p:oleObj r:id="rId6" imgW="127000" imgH="215900" progId="Equation.KSEE3">
                  <p:embed/>
                  <p:pic>
                    <p:nvPicPr>
                      <p:cNvPr id="8" name="对象 7"/>
                      <p:cNvPicPr/>
                      <p:nvPr/>
                    </p:nvPicPr>
                    <p:blipFill>
                      <a:blip r:embed="rId7"/>
                      <a:stretch>
                        <a:fillRect/>
                      </a:stretch>
                    </p:blipFill>
                    <p:spPr>
                      <a:xfrm>
                        <a:off x="6045200" y="3336925"/>
                        <a:ext cx="101600" cy="183515"/>
                      </a:xfrm>
                      <a:prstGeom prst="rect">
                        <a:avLst/>
                      </a:prstGeom>
                    </p:spPr>
                  </p:pic>
                </p:oleObj>
              </mc:Fallback>
            </mc:AlternateContent>
          </a:graphicData>
        </a:graphic>
      </p:graphicFrame>
      <p:graphicFrame>
        <p:nvGraphicFramePr>
          <p:cNvPr id="10" name="对象 9"/>
          <p:cNvGraphicFramePr/>
          <p:nvPr/>
        </p:nvGraphicFramePr>
        <p:xfrm>
          <a:off x="6045200" y="3336925"/>
          <a:ext cx="101600" cy="183515"/>
        </p:xfrm>
        <a:graphic>
          <a:graphicData uri="http://schemas.openxmlformats.org/presentationml/2006/ole">
            <mc:AlternateContent xmlns:mc="http://schemas.openxmlformats.org/markup-compatibility/2006">
              <mc:Choice xmlns:v="urn:schemas-microsoft-com:vml" Requires="v">
                <p:oleObj r:id="rId8" imgW="127000" imgH="215900" progId="Equation.KSEE3">
                  <p:embed/>
                </p:oleObj>
              </mc:Choice>
              <mc:Fallback>
                <p:oleObj r:id="rId8" imgW="127000" imgH="215900" progId="Equation.KSEE3">
                  <p:embed/>
                  <p:pic>
                    <p:nvPicPr>
                      <p:cNvPr id="10" name="对象 9"/>
                      <p:cNvPicPr/>
                      <p:nvPr/>
                    </p:nvPicPr>
                    <p:blipFill>
                      <a:blip r:embed="rId9"/>
                      <a:stretch>
                        <a:fillRect/>
                      </a:stretch>
                    </p:blipFill>
                    <p:spPr>
                      <a:xfrm>
                        <a:off x="6045200" y="3336925"/>
                        <a:ext cx="101600" cy="183515"/>
                      </a:xfrm>
                      <a:prstGeom prst="rect">
                        <a:avLst/>
                      </a:prstGeom>
                    </p:spPr>
                  </p:pic>
                </p:oleObj>
              </mc:Fallback>
            </mc:AlternateContent>
          </a:graphicData>
        </a:graphic>
      </p:graphicFrame>
      <p:sp>
        <p:nvSpPr>
          <p:cNvPr id="14" name="文本框 13"/>
          <p:cNvSpPr txBox="1"/>
          <p:nvPr/>
        </p:nvSpPr>
        <p:spPr>
          <a:xfrm>
            <a:off x="979805" y="1863090"/>
            <a:ext cx="10953750" cy="39878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Then, a and a</a:t>
            </a:r>
            <a:r>
              <a:rPr lang="en-US" altLang="en-US" sz="2000" b="1" baseline="30000" dirty="0">
                <a:solidFill>
                  <a:srgbClr val="C00000"/>
                </a:solidFill>
                <a:latin typeface="Times New Roman" panose="02020603050405020304" pitchFamily="18" charset="0"/>
                <a:ea typeface="宋体" panose="02010600030101010101" pitchFamily="2" charset="-122"/>
              </a:rPr>
              <a:t>+</a:t>
            </a:r>
            <a:r>
              <a:rPr lang="en-US" altLang="en-US" sz="2000" b="1" dirty="0">
                <a:solidFill>
                  <a:srgbClr val="C00000"/>
                </a:solidFill>
                <a:latin typeface="Times New Roman" panose="02020603050405020304" pitchFamily="18" charset="0"/>
                <a:ea typeface="宋体" panose="02010600030101010101" pitchFamily="2" charset="-122"/>
              </a:rPr>
              <a:t> takes the simple form, </a:t>
            </a:r>
            <a:r>
              <a:rPr lang="en-US" altLang="en-US" sz="2000" b="1" dirty="0" err="1">
                <a:solidFill>
                  <a:srgbClr val="C00000"/>
                </a:solidFill>
                <a:latin typeface="Times New Roman" panose="02020603050405020304" pitchFamily="18" charset="0"/>
                <a:ea typeface="宋体" panose="02010600030101010101" pitchFamily="2" charset="-122"/>
              </a:rPr>
              <a:t>l</a:t>
            </a:r>
            <a:r>
              <a:rPr lang="en-US" altLang="en-US" sz="2000" b="1" baseline="-25000" dirty="0" err="1">
                <a:solidFill>
                  <a:srgbClr val="C00000"/>
                </a:solidFill>
                <a:latin typeface="Times New Roman" panose="02020603050405020304" pitchFamily="18" charset="0"/>
                <a:ea typeface="宋体" panose="02010600030101010101" pitchFamily="2" charset="-122"/>
              </a:rPr>
              <a:t>B</a:t>
            </a:r>
            <a:r>
              <a:rPr lang="en-US" altLang="en-US" sz="2000" b="1" dirty="0">
                <a:solidFill>
                  <a:srgbClr val="C00000"/>
                </a:solidFill>
                <a:latin typeface="Times New Roman" panose="02020603050405020304" pitchFamily="18" charset="0"/>
                <a:ea typeface="宋体" panose="02010600030101010101" pitchFamily="2" charset="-122"/>
              </a:rPr>
              <a:t> is magnetic length</a:t>
            </a:r>
            <a:r>
              <a:rPr lang="en-US" altLang="en-US" b="1" dirty="0">
                <a:solidFill>
                  <a:srgbClr val="C00000"/>
                </a:solidFill>
                <a:latin typeface="Times New Roman" panose="02020603050405020304" pitchFamily="18" charset="0"/>
                <a:ea typeface="宋体" panose="02010600030101010101" pitchFamily="2" charset="-122"/>
              </a:rPr>
              <a:t>:</a:t>
            </a:r>
          </a:p>
        </p:txBody>
      </p:sp>
      <p:sp>
        <p:nvSpPr>
          <p:cNvPr id="15" name="文本框 14"/>
          <p:cNvSpPr txBox="1"/>
          <p:nvPr/>
        </p:nvSpPr>
        <p:spPr>
          <a:xfrm>
            <a:off x="979805" y="4210685"/>
            <a:ext cx="10214610" cy="70675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The lowest Landau level wavefunctions </a:t>
            </a:r>
            <a:r>
              <a:rPr lang="en-US" altLang="en-US" sz="2000" b="1" dirty="0" err="1">
                <a:solidFill>
                  <a:srgbClr val="C00000"/>
                </a:solidFill>
                <a:latin typeface="Times New Roman" panose="02020603050405020304" pitchFamily="18" charset="0"/>
                <a:ea typeface="宋体" panose="02010600030101010101" pitchFamily="2" charset="-122"/>
              </a:rPr>
              <a:t>ψ</a:t>
            </a:r>
            <a:r>
              <a:rPr lang="en-US" altLang="en-US" sz="2000" b="1" baseline="-25000" dirty="0" err="1">
                <a:solidFill>
                  <a:srgbClr val="C00000"/>
                </a:solidFill>
                <a:latin typeface="Times New Roman" panose="02020603050405020304" pitchFamily="18" charset="0"/>
                <a:ea typeface="宋体" panose="02010600030101010101" pitchFamily="2" charset="-122"/>
              </a:rPr>
              <a:t>LLL</a:t>
            </a:r>
            <a:r>
              <a:rPr lang="en-US" altLang="en-US" sz="2000" b="1" dirty="0">
                <a:solidFill>
                  <a:srgbClr val="C00000"/>
                </a:solidFill>
                <a:latin typeface="Times New Roman" panose="02020603050405020304" pitchFamily="18" charset="0"/>
                <a:ea typeface="宋体" panose="02010600030101010101" pitchFamily="2" charset="-122"/>
              </a:rPr>
              <a:t>(z, z¯) are then those which are annihilated by this differential operator, </a:t>
            </a:r>
            <a:r>
              <a:rPr lang="en-US" altLang="en-US" sz="2000" b="1" dirty="0">
                <a:solidFill>
                  <a:srgbClr val="C00000"/>
                </a:solidFill>
                <a:latin typeface="Times New Roman" panose="02020603050405020304" pitchFamily="18" charset="0"/>
                <a:ea typeface="宋体" panose="02010600030101010101" pitchFamily="2" charset="-122"/>
                <a:sym typeface="+mn-ea"/>
              </a:rPr>
              <a:t>f(z) </a:t>
            </a:r>
            <a:r>
              <a:rPr lang="en-US" altLang="en-US" sz="2000" b="1" dirty="0">
                <a:solidFill>
                  <a:srgbClr val="C00000"/>
                </a:solidFill>
                <a:latin typeface="Times New Roman" panose="02020603050405020304" pitchFamily="18" charset="0"/>
                <a:ea typeface="宋体" panose="02010600030101010101" pitchFamily="2" charset="-122"/>
              </a:rPr>
              <a:t>is any holomorphic function. </a:t>
            </a:r>
          </a:p>
        </p:txBody>
      </p:sp>
      <p:graphicFrame>
        <p:nvGraphicFramePr>
          <p:cNvPr id="5" name="对象 4">
            <a:hlinkClick r:id="" action="ppaction://ole?verb=0"/>
          </p:cNvPr>
          <p:cNvGraphicFramePr>
            <a:graphicFrameLocks noChangeAspect="1"/>
          </p:cNvGraphicFramePr>
          <p:nvPr/>
        </p:nvGraphicFramePr>
        <p:xfrm>
          <a:off x="3724275" y="5203190"/>
          <a:ext cx="4485640" cy="905510"/>
        </p:xfrm>
        <a:graphic>
          <a:graphicData uri="http://schemas.openxmlformats.org/presentationml/2006/ole">
            <mc:AlternateContent xmlns:mc="http://schemas.openxmlformats.org/markup-compatibility/2006">
              <mc:Choice xmlns:v="urn:schemas-microsoft-com:vml" Requires="v">
                <p:oleObj r:id="rId10" imgW="1384300" imgH="279400" progId="Equation.KSEE3">
                  <p:embed/>
                </p:oleObj>
              </mc:Choice>
              <mc:Fallback>
                <p:oleObj r:id="rId10" imgW="1384300" imgH="279400" progId="Equation.KSEE3">
                  <p:embed/>
                  <p:pic>
                    <p:nvPicPr>
                      <p:cNvPr id="5" name="对象 4">
                        <a:hlinkClick r:id="" action="ppaction://ole?verb=0"/>
                      </p:cNvPr>
                      <p:cNvPicPr/>
                      <p:nvPr/>
                    </p:nvPicPr>
                    <p:blipFill>
                      <a:blip r:embed="rId11"/>
                      <a:stretch>
                        <a:fillRect/>
                      </a:stretch>
                    </p:blipFill>
                    <p:spPr>
                      <a:xfrm>
                        <a:off x="3724275" y="5203190"/>
                        <a:ext cx="4485640" cy="905510"/>
                      </a:xfrm>
                      <a:prstGeom prst="rect">
                        <a:avLst/>
                      </a:prstGeom>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en-US" b="1">
                <a:latin typeface="Times New Roman" panose="02020603050405020304" pitchFamily="18" charset="0"/>
                <a:ea typeface="宋体" panose="02010600030101010101" pitchFamily="2" charset="-122"/>
                <a:sym typeface="+mn-ea"/>
              </a:rPr>
              <a:t>Laughlin States</a:t>
            </a:r>
            <a:endParaRPr lang="en-US" b="1">
              <a:latin typeface="Times New Roman" panose="02020603050405020304" pitchFamily="18" charset="0"/>
              <a:cs typeface="Times New Roman" panose="02020603050405020304" pitchFamily="18" charset="0"/>
            </a:endParaRPr>
          </a:p>
        </p:txBody>
      </p:sp>
      <p:sp>
        <p:nvSpPr>
          <p:cNvPr id="12" name="文本框 11"/>
          <p:cNvSpPr txBox="1"/>
          <p:nvPr/>
        </p:nvSpPr>
        <p:spPr>
          <a:xfrm>
            <a:off x="4471035" y="1273810"/>
            <a:ext cx="2992120" cy="368300"/>
          </a:xfrm>
          <a:prstGeom prst="rect">
            <a:avLst/>
          </a:prstGeom>
          <a:noFill/>
          <a:ln w="9525">
            <a:noFill/>
          </a:ln>
        </p:spPr>
        <p:txBody>
          <a:bodyPr wrap="square" anchor="t">
            <a:spAutoFit/>
          </a:bodyPr>
          <a:lstStyle/>
          <a:p>
            <a:pPr marL="266700" indent="-266700"/>
            <a:r>
              <a:rPr lang="en-US" altLang="en-US" b="1">
                <a:solidFill>
                  <a:srgbClr val="C00000"/>
                </a:solidFill>
                <a:latin typeface="Times New Roman" panose="02020603050405020304" pitchFamily="18" charset="0"/>
                <a:ea typeface="宋体" panose="02010600030101010101" pitchFamily="2" charset="-122"/>
              </a:rPr>
              <a:t>The Lowest Landau Level</a:t>
            </a:r>
          </a:p>
        </p:txBody>
      </p:sp>
      <p:graphicFrame>
        <p:nvGraphicFramePr>
          <p:cNvPr id="3" name="对象 2">
            <a:hlinkClick r:id="" action="ppaction://ole?verb=0"/>
          </p:cNvPr>
          <p:cNvGraphicFramePr>
            <a:graphicFrameLocks noChangeAspect="1"/>
          </p:cNvGraphicFramePr>
          <p:nvPr/>
        </p:nvGraphicFramePr>
        <p:xfrm>
          <a:off x="3498215" y="2439670"/>
          <a:ext cx="5354955" cy="897255"/>
        </p:xfrm>
        <a:graphic>
          <a:graphicData uri="http://schemas.openxmlformats.org/presentationml/2006/ole">
            <mc:AlternateContent xmlns:mc="http://schemas.openxmlformats.org/markup-compatibility/2006">
              <mc:Choice xmlns:v="urn:schemas-microsoft-com:vml" Requires="v">
                <p:oleObj r:id="rId4" imgW="2578100" imgH="431800" progId="Equation.KSEE3">
                  <p:embed/>
                </p:oleObj>
              </mc:Choice>
              <mc:Fallback>
                <p:oleObj r:id="rId4" imgW="2578100" imgH="431800" progId="Equation.KSEE3">
                  <p:embed/>
                  <p:pic>
                    <p:nvPicPr>
                      <p:cNvPr id="3" name="对象 2">
                        <a:hlinkClick r:id="" action="ppaction://ole?verb=0"/>
                      </p:cNvPr>
                      <p:cNvPicPr/>
                      <p:nvPr/>
                    </p:nvPicPr>
                    <p:blipFill>
                      <a:blip r:embed="rId5"/>
                      <a:stretch>
                        <a:fillRect/>
                      </a:stretch>
                    </p:blipFill>
                    <p:spPr>
                      <a:xfrm>
                        <a:off x="3498215" y="2439670"/>
                        <a:ext cx="5354955" cy="897255"/>
                      </a:xfrm>
                      <a:prstGeom prst="rect">
                        <a:avLst/>
                      </a:prstGeom>
                    </p:spPr>
                  </p:pic>
                </p:oleObj>
              </mc:Fallback>
            </mc:AlternateContent>
          </a:graphicData>
        </a:graphic>
      </p:graphicFrame>
      <p:graphicFrame>
        <p:nvGraphicFramePr>
          <p:cNvPr id="8" name="对象 7"/>
          <p:cNvGraphicFramePr/>
          <p:nvPr/>
        </p:nvGraphicFramePr>
        <p:xfrm>
          <a:off x="6045200" y="3336925"/>
          <a:ext cx="101600" cy="183515"/>
        </p:xfrm>
        <a:graphic>
          <a:graphicData uri="http://schemas.openxmlformats.org/presentationml/2006/ole">
            <mc:AlternateContent xmlns:mc="http://schemas.openxmlformats.org/markup-compatibility/2006">
              <mc:Choice xmlns:v="urn:schemas-microsoft-com:vml" Requires="v">
                <p:oleObj r:id="rId6" imgW="127000" imgH="215900" progId="Equation.KSEE3">
                  <p:embed/>
                </p:oleObj>
              </mc:Choice>
              <mc:Fallback>
                <p:oleObj r:id="rId6" imgW="127000" imgH="215900" progId="Equation.KSEE3">
                  <p:embed/>
                  <p:pic>
                    <p:nvPicPr>
                      <p:cNvPr id="8" name="对象 7"/>
                      <p:cNvPicPr/>
                      <p:nvPr/>
                    </p:nvPicPr>
                    <p:blipFill>
                      <a:blip r:embed="rId7"/>
                      <a:stretch>
                        <a:fillRect/>
                      </a:stretch>
                    </p:blipFill>
                    <p:spPr>
                      <a:xfrm>
                        <a:off x="6045200" y="3336925"/>
                        <a:ext cx="101600" cy="183515"/>
                      </a:xfrm>
                      <a:prstGeom prst="rect">
                        <a:avLst/>
                      </a:prstGeom>
                    </p:spPr>
                  </p:pic>
                </p:oleObj>
              </mc:Fallback>
            </mc:AlternateContent>
          </a:graphicData>
        </a:graphic>
      </p:graphicFrame>
      <p:graphicFrame>
        <p:nvGraphicFramePr>
          <p:cNvPr id="10" name="对象 9"/>
          <p:cNvGraphicFramePr/>
          <p:nvPr/>
        </p:nvGraphicFramePr>
        <p:xfrm>
          <a:off x="6045200" y="3336925"/>
          <a:ext cx="101600" cy="183515"/>
        </p:xfrm>
        <a:graphic>
          <a:graphicData uri="http://schemas.openxmlformats.org/presentationml/2006/ole">
            <mc:AlternateContent xmlns:mc="http://schemas.openxmlformats.org/markup-compatibility/2006">
              <mc:Choice xmlns:v="urn:schemas-microsoft-com:vml" Requires="v">
                <p:oleObj r:id="rId8" imgW="127000" imgH="215900" progId="Equation.KSEE3">
                  <p:embed/>
                </p:oleObj>
              </mc:Choice>
              <mc:Fallback>
                <p:oleObj r:id="rId8" imgW="127000" imgH="215900" progId="Equation.KSEE3">
                  <p:embed/>
                  <p:pic>
                    <p:nvPicPr>
                      <p:cNvPr id="10" name="对象 9"/>
                      <p:cNvPicPr/>
                      <p:nvPr/>
                    </p:nvPicPr>
                    <p:blipFill>
                      <a:blip r:embed="rId9"/>
                      <a:stretch>
                        <a:fillRect/>
                      </a:stretch>
                    </p:blipFill>
                    <p:spPr>
                      <a:xfrm>
                        <a:off x="6045200" y="3336925"/>
                        <a:ext cx="101600" cy="183515"/>
                      </a:xfrm>
                      <a:prstGeom prst="rect">
                        <a:avLst/>
                      </a:prstGeom>
                    </p:spPr>
                  </p:pic>
                </p:oleObj>
              </mc:Fallback>
            </mc:AlternateContent>
          </a:graphicData>
        </a:graphic>
      </p:graphicFrame>
      <p:sp>
        <p:nvSpPr>
          <p:cNvPr id="14" name="文本框 13"/>
          <p:cNvSpPr txBox="1"/>
          <p:nvPr/>
        </p:nvSpPr>
        <p:spPr>
          <a:xfrm>
            <a:off x="550545" y="1642110"/>
            <a:ext cx="11255375" cy="70675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We can construct the specific states |0, m&gt; in the lowest Landau level by similarly. writing b and b</a:t>
            </a:r>
            <a:r>
              <a:rPr lang="en-US" altLang="en-US" sz="2000" b="1" baseline="30000" dirty="0">
                <a:solidFill>
                  <a:srgbClr val="C00000"/>
                </a:solidFill>
                <a:latin typeface="Times New Roman" panose="02020603050405020304" pitchFamily="18" charset="0"/>
                <a:ea typeface="宋体" panose="02010600030101010101" pitchFamily="2" charset="-122"/>
              </a:rPr>
              <a:t>+</a:t>
            </a:r>
            <a:r>
              <a:rPr lang="en-US" altLang="en-US" sz="2000" b="1" dirty="0">
                <a:solidFill>
                  <a:srgbClr val="C00000"/>
                </a:solidFill>
                <a:latin typeface="Times New Roman" panose="02020603050405020304" pitchFamily="18" charset="0"/>
                <a:ea typeface="宋体" panose="02010600030101010101" pitchFamily="2" charset="-122"/>
              </a:rPr>
              <a:t> as differential operators.:</a:t>
            </a:r>
          </a:p>
        </p:txBody>
      </p:sp>
      <p:sp>
        <p:nvSpPr>
          <p:cNvPr id="15" name="文本框 14"/>
          <p:cNvSpPr txBox="1"/>
          <p:nvPr/>
        </p:nvSpPr>
        <p:spPr>
          <a:xfrm>
            <a:off x="473710" y="3520440"/>
            <a:ext cx="10260965" cy="398780"/>
          </a:xfrm>
          <a:prstGeom prst="rect">
            <a:avLst/>
          </a:prstGeom>
          <a:noFill/>
          <a:ln w="9525">
            <a:noFill/>
          </a:ln>
        </p:spPr>
        <p:txBody>
          <a:bodyPr wrap="square" anchor="t">
            <a:spAutoFit/>
          </a:bodyPr>
          <a:lstStyle/>
          <a:p>
            <a:pPr marL="266700" indent="-266700"/>
            <a:r>
              <a:rPr lang="en-US" altLang="en-US" sz="2000" b="1">
                <a:solidFill>
                  <a:srgbClr val="C00000"/>
                </a:solidFill>
                <a:latin typeface="Times New Roman" panose="02020603050405020304" pitchFamily="18" charset="0"/>
                <a:ea typeface="宋体" panose="02010600030101010101" pitchFamily="2" charset="-122"/>
              </a:rPr>
              <a:t>The lowest state ψ</a:t>
            </a:r>
            <a:r>
              <a:rPr lang="en-US" altLang="en-US" sz="2000" b="1" baseline="-25000">
                <a:solidFill>
                  <a:srgbClr val="C00000"/>
                </a:solidFill>
                <a:latin typeface="Times New Roman" panose="02020603050405020304" pitchFamily="18" charset="0"/>
                <a:ea typeface="宋体" panose="02010600030101010101" pitchFamily="2" charset="-122"/>
              </a:rPr>
              <a:t>LLL,m=0 </a:t>
            </a:r>
            <a:r>
              <a:rPr lang="en-US" altLang="en-US" sz="2000" b="1">
                <a:solidFill>
                  <a:srgbClr val="C00000"/>
                </a:solidFill>
                <a:latin typeface="Times New Roman" panose="02020603050405020304" pitchFamily="18" charset="0"/>
                <a:ea typeface="宋体" panose="02010600030101010101" pitchFamily="2" charset="-122"/>
              </a:rPr>
              <a:t>is annihilated by both a and b. There is a unique such state given by</a:t>
            </a:r>
          </a:p>
        </p:txBody>
      </p:sp>
      <p:graphicFrame>
        <p:nvGraphicFramePr>
          <p:cNvPr id="5" name="对象 4">
            <a:hlinkClick r:id="" action="ppaction://ole?verb=0"/>
          </p:cNvPr>
          <p:cNvGraphicFramePr>
            <a:graphicFrameLocks noChangeAspect="1"/>
          </p:cNvGraphicFramePr>
          <p:nvPr/>
        </p:nvGraphicFramePr>
        <p:xfrm>
          <a:off x="3853815" y="3755390"/>
          <a:ext cx="3500120" cy="895985"/>
        </p:xfrm>
        <a:graphic>
          <a:graphicData uri="http://schemas.openxmlformats.org/presentationml/2006/ole">
            <mc:AlternateContent xmlns:mc="http://schemas.openxmlformats.org/markup-compatibility/2006">
              <mc:Choice xmlns:v="urn:schemas-microsoft-com:vml" Requires="v">
                <p:oleObj r:id="rId10" imgW="1091565" imgH="279400" progId="Equation.KSEE3">
                  <p:embed/>
                </p:oleObj>
              </mc:Choice>
              <mc:Fallback>
                <p:oleObj r:id="rId10" imgW="1091565" imgH="279400" progId="Equation.KSEE3">
                  <p:embed/>
                  <p:pic>
                    <p:nvPicPr>
                      <p:cNvPr id="5" name="对象 4">
                        <a:hlinkClick r:id="" action="ppaction://ole?verb=0"/>
                      </p:cNvPr>
                      <p:cNvPicPr/>
                      <p:nvPr/>
                    </p:nvPicPr>
                    <p:blipFill>
                      <a:blip r:embed="rId11"/>
                      <a:stretch>
                        <a:fillRect/>
                      </a:stretch>
                    </p:blipFill>
                    <p:spPr>
                      <a:xfrm>
                        <a:off x="3853815" y="3755390"/>
                        <a:ext cx="3500120" cy="895985"/>
                      </a:xfrm>
                      <a:prstGeom prst="rect">
                        <a:avLst/>
                      </a:prstGeom>
                    </p:spPr>
                  </p:pic>
                </p:oleObj>
              </mc:Fallback>
            </mc:AlternateContent>
          </a:graphicData>
        </a:graphic>
      </p:graphicFrame>
      <p:sp>
        <p:nvSpPr>
          <p:cNvPr id="6" name="文本框 5"/>
          <p:cNvSpPr txBox="1"/>
          <p:nvPr/>
        </p:nvSpPr>
        <p:spPr>
          <a:xfrm>
            <a:off x="473710" y="4698365"/>
            <a:ext cx="11707495" cy="70675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We can now construct the higher states by acting with b</a:t>
            </a:r>
            <a:r>
              <a:rPr lang="en-US" altLang="en-US" sz="2000" b="1" baseline="30000" dirty="0">
                <a:solidFill>
                  <a:srgbClr val="C00000"/>
                </a:solidFill>
                <a:latin typeface="Times New Roman" panose="02020603050405020304" pitchFamily="18" charset="0"/>
                <a:ea typeface="宋体" panose="02010600030101010101" pitchFamily="2" charset="-122"/>
              </a:rPr>
              <a:t>+</a:t>
            </a:r>
            <a:r>
              <a:rPr lang="en-US" altLang="en-US" sz="2000" b="1" dirty="0">
                <a:solidFill>
                  <a:srgbClr val="C00000"/>
                </a:solidFill>
                <a:latin typeface="Times New Roman" panose="02020603050405020304" pitchFamily="18" charset="0"/>
                <a:ea typeface="宋体" panose="02010600030101010101" pitchFamily="2" charset="-122"/>
              </a:rPr>
              <a:t>. Each time we do this, we pull down a factor of z/</a:t>
            </a:r>
            <a:r>
              <a:rPr lang="en-US" altLang="en-US" sz="2000" b="1" dirty="0" err="1">
                <a:solidFill>
                  <a:srgbClr val="C00000"/>
                </a:solidFill>
                <a:latin typeface="Times New Roman" panose="02020603050405020304" pitchFamily="18" charset="0"/>
                <a:ea typeface="宋体" panose="02010600030101010101" pitchFamily="2" charset="-122"/>
              </a:rPr>
              <a:t>l</a:t>
            </a:r>
            <a:r>
              <a:rPr lang="en-US" altLang="en-US" sz="2000" b="1" baseline="-25000" dirty="0" err="1">
                <a:solidFill>
                  <a:srgbClr val="C00000"/>
                </a:solidFill>
                <a:latin typeface="Times New Roman" panose="02020603050405020304" pitchFamily="18" charset="0"/>
                <a:ea typeface="宋体" panose="02010600030101010101" pitchFamily="2" charset="-122"/>
              </a:rPr>
              <a:t>B</a:t>
            </a:r>
            <a:r>
              <a:rPr lang="en-US" altLang="en-US" sz="2000" b="1" dirty="0" err="1">
                <a:solidFill>
                  <a:srgbClr val="C00000"/>
                </a:solidFill>
                <a:latin typeface="Times New Roman" panose="02020603050405020304" pitchFamily="18" charset="0"/>
                <a:ea typeface="宋体" panose="02010600030101010101" pitchFamily="2" charset="-122"/>
              </a:rPr>
              <a:t>.</a:t>
            </a:r>
            <a:r>
              <a:rPr lang="en-US" altLang="en-US" sz="2000" b="1" dirty="0">
                <a:solidFill>
                  <a:srgbClr val="C00000"/>
                </a:solidFill>
                <a:latin typeface="Times New Roman" panose="02020603050405020304" pitchFamily="18" charset="0"/>
                <a:ea typeface="宋体" panose="02010600030101010101" pitchFamily="2" charset="-122"/>
              </a:rPr>
              <a:t> This gives us a basis of lowest Landau level wavefunctions in terms of holomorphic monomials</a:t>
            </a:r>
          </a:p>
        </p:txBody>
      </p:sp>
      <p:graphicFrame>
        <p:nvGraphicFramePr>
          <p:cNvPr id="13" name="对象 12">
            <a:hlinkClick r:id="" action="ppaction://ole?verb=0"/>
          </p:cNvPr>
          <p:cNvGraphicFramePr>
            <a:graphicFrameLocks noChangeAspect="1"/>
          </p:cNvGraphicFramePr>
          <p:nvPr/>
        </p:nvGraphicFramePr>
        <p:xfrm>
          <a:off x="3886200" y="5340985"/>
          <a:ext cx="3846195" cy="1167765"/>
        </p:xfrm>
        <a:graphic>
          <a:graphicData uri="http://schemas.openxmlformats.org/presentationml/2006/ole">
            <mc:AlternateContent xmlns:mc="http://schemas.openxmlformats.org/markup-compatibility/2006">
              <mc:Choice xmlns:v="urn:schemas-microsoft-com:vml" Requires="v">
                <p:oleObj r:id="rId12" imgW="1422400" imgH="431800" progId="Equation.KSEE3">
                  <p:embed/>
                </p:oleObj>
              </mc:Choice>
              <mc:Fallback>
                <p:oleObj r:id="rId12" imgW="1422400" imgH="431800" progId="Equation.KSEE3">
                  <p:embed/>
                  <p:pic>
                    <p:nvPicPr>
                      <p:cNvPr id="13" name="对象 12">
                        <a:hlinkClick r:id="" action="ppaction://ole?verb=0"/>
                      </p:cNvPr>
                      <p:cNvPicPr/>
                      <p:nvPr/>
                    </p:nvPicPr>
                    <p:blipFill>
                      <a:blip r:embed="rId13"/>
                      <a:stretch>
                        <a:fillRect/>
                      </a:stretch>
                    </p:blipFill>
                    <p:spPr>
                      <a:xfrm>
                        <a:off x="3886200" y="5340985"/>
                        <a:ext cx="3846195" cy="1167765"/>
                      </a:xfrm>
                      <a:prstGeom prst="rect">
                        <a:avLst/>
                      </a:prstGeom>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en-US" b="1">
                <a:latin typeface="Times New Roman" panose="02020603050405020304" pitchFamily="18" charset="0"/>
                <a:ea typeface="宋体" panose="02010600030101010101" pitchFamily="2" charset="-122"/>
                <a:sym typeface="+mn-ea"/>
              </a:rPr>
              <a:t>Laughlin States</a:t>
            </a:r>
            <a:endParaRPr lang="en-US" b="1">
              <a:latin typeface="Times New Roman" panose="02020603050405020304" pitchFamily="18" charset="0"/>
              <a:cs typeface="Times New Roman" panose="02020603050405020304" pitchFamily="18" charset="0"/>
            </a:endParaRPr>
          </a:p>
        </p:txBody>
      </p:sp>
      <p:sp>
        <p:nvSpPr>
          <p:cNvPr id="12" name="文本框 11"/>
          <p:cNvSpPr txBox="1"/>
          <p:nvPr/>
        </p:nvSpPr>
        <p:spPr>
          <a:xfrm>
            <a:off x="3084830" y="1240155"/>
            <a:ext cx="6438900" cy="368300"/>
          </a:xfrm>
          <a:prstGeom prst="rect">
            <a:avLst/>
          </a:prstGeom>
          <a:noFill/>
          <a:ln w="9525">
            <a:noFill/>
          </a:ln>
        </p:spPr>
        <p:txBody>
          <a:bodyPr wrap="square" anchor="t">
            <a:spAutoFit/>
          </a:bodyPr>
          <a:lstStyle/>
          <a:p>
            <a:pPr marL="266700" indent="-266700" algn="ctr"/>
            <a:r>
              <a:rPr lang="en-US" altLang="en-US" b="1" dirty="0">
                <a:solidFill>
                  <a:srgbClr val="C00000"/>
                </a:solidFill>
                <a:latin typeface="Times New Roman" panose="02020603050405020304" pitchFamily="18" charset="0"/>
                <a:ea typeface="宋体" panose="02010600030101010101" pitchFamily="2" charset="-122"/>
                <a:sym typeface="+mn-ea"/>
              </a:rPr>
              <a:t>The Laughlin Wavefunction</a:t>
            </a:r>
          </a:p>
        </p:txBody>
      </p:sp>
      <p:sp>
        <p:nvSpPr>
          <p:cNvPr id="17" name="文本框 16"/>
          <p:cNvSpPr txBox="1"/>
          <p:nvPr/>
        </p:nvSpPr>
        <p:spPr>
          <a:xfrm>
            <a:off x="779780" y="1636395"/>
            <a:ext cx="11024870" cy="101473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The first approach to the fractional quantum Hall effect was due to Laughlin, who described the physics at filling fractions v=1/m, with m an odd integer</a:t>
            </a:r>
            <a:r>
              <a:rPr lang="zh-CN" altLang="en-US" sz="2000" b="1" dirty="0">
                <a:solidFill>
                  <a:srgbClr val="C00000"/>
                </a:solidFill>
                <a:latin typeface="Times New Roman" panose="02020603050405020304" pitchFamily="18" charset="0"/>
                <a:ea typeface="宋体" panose="02010600030101010101" pitchFamily="2" charset="-122"/>
              </a:rPr>
              <a:t>。</a:t>
            </a:r>
            <a:r>
              <a:rPr lang="en-US" altLang="zh-CN" sz="2000" b="1" dirty="0">
                <a:solidFill>
                  <a:srgbClr val="C00000"/>
                </a:solidFill>
                <a:latin typeface="Times New Roman" panose="02020603050405020304" pitchFamily="18" charset="0"/>
                <a:ea typeface="宋体" panose="02010600030101010101" pitchFamily="2" charset="-122"/>
              </a:rPr>
              <a:t>So, considering two particles interacting in the lowest Landau level, We take an arbitrary central potential between them,</a:t>
            </a:r>
          </a:p>
        </p:txBody>
      </p:sp>
      <p:graphicFrame>
        <p:nvGraphicFramePr>
          <p:cNvPr id="18" name="对象 17">
            <a:hlinkClick r:id="" action="ppaction://ole?verb=0"/>
          </p:cNvPr>
          <p:cNvGraphicFramePr>
            <a:graphicFrameLocks noChangeAspect="1"/>
          </p:cNvGraphicFramePr>
          <p:nvPr/>
        </p:nvGraphicFramePr>
        <p:xfrm>
          <a:off x="3818890" y="2853055"/>
          <a:ext cx="5271135" cy="1151255"/>
        </p:xfrm>
        <a:graphic>
          <a:graphicData uri="http://schemas.openxmlformats.org/presentationml/2006/ole">
            <mc:AlternateContent xmlns:mc="http://schemas.openxmlformats.org/markup-compatibility/2006">
              <mc:Choice xmlns:v="urn:schemas-microsoft-com:vml" Requires="v">
                <p:oleObj r:id="rId2" imgW="2209800" imgH="482600" progId="Equation.KSEE3">
                  <p:embed/>
                </p:oleObj>
              </mc:Choice>
              <mc:Fallback>
                <p:oleObj r:id="rId2" imgW="2209800" imgH="482600" progId="Equation.KSEE3">
                  <p:embed/>
                  <p:pic>
                    <p:nvPicPr>
                      <p:cNvPr id="18" name="对象 17">
                        <a:hlinkClick r:id="" action="ppaction://ole?verb=0"/>
                      </p:cNvPr>
                      <p:cNvPicPr/>
                      <p:nvPr/>
                    </p:nvPicPr>
                    <p:blipFill>
                      <a:blip r:embed="rId3"/>
                      <a:stretch>
                        <a:fillRect/>
                      </a:stretch>
                    </p:blipFill>
                    <p:spPr>
                      <a:xfrm>
                        <a:off x="3818890" y="2853055"/>
                        <a:ext cx="5271135" cy="1151255"/>
                      </a:xfrm>
                      <a:prstGeom prst="rect">
                        <a:avLst/>
                      </a:prstGeom>
                    </p:spPr>
                  </p:pic>
                </p:oleObj>
              </mc:Fallback>
            </mc:AlternateContent>
          </a:graphicData>
        </a:graphic>
      </p:graphicFrame>
      <p:sp>
        <p:nvSpPr>
          <p:cNvPr id="19" name="文本框 18"/>
          <p:cNvSpPr txBox="1"/>
          <p:nvPr/>
        </p:nvSpPr>
        <p:spPr>
          <a:xfrm>
            <a:off x="791845" y="4151630"/>
            <a:ext cx="11024870" cy="132207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By using the conservation of angular momentum. In quantum physics, this means that we work with eigenstates of angular momentum. if we want to talk about angular momentum in Landau levels, we should work in symmetric gauge. The single particle wavefunctions in the lowest Landau level take the form</a:t>
            </a:r>
          </a:p>
        </p:txBody>
      </p:sp>
      <p:graphicFrame>
        <p:nvGraphicFramePr>
          <p:cNvPr id="20" name="对象 19">
            <a:hlinkClick r:id="" action="ppaction://ole?verb=0"/>
          </p:cNvPr>
          <p:cNvGraphicFramePr>
            <a:graphicFrameLocks noChangeAspect="1"/>
          </p:cNvGraphicFramePr>
          <p:nvPr/>
        </p:nvGraphicFramePr>
        <p:xfrm>
          <a:off x="3459798" y="5332095"/>
          <a:ext cx="5988685" cy="965200"/>
        </p:xfrm>
        <a:graphic>
          <a:graphicData uri="http://schemas.openxmlformats.org/presentationml/2006/ole">
            <mc:AlternateContent xmlns:mc="http://schemas.openxmlformats.org/markup-compatibility/2006">
              <mc:Choice xmlns:v="urn:schemas-microsoft-com:vml" Requires="v">
                <p:oleObj r:id="rId4" imgW="2679700" imgH="431800" progId="Equation.KSEE3">
                  <p:embed/>
                </p:oleObj>
              </mc:Choice>
              <mc:Fallback>
                <p:oleObj r:id="rId4" imgW="2679700" imgH="431800" progId="Equation.KSEE3">
                  <p:embed/>
                  <p:pic>
                    <p:nvPicPr>
                      <p:cNvPr id="20" name="对象 19">
                        <a:hlinkClick r:id="" action="ppaction://ole?verb=0"/>
                      </p:cNvPr>
                      <p:cNvPicPr/>
                      <p:nvPr/>
                    </p:nvPicPr>
                    <p:blipFill>
                      <a:blip r:embed="rId5"/>
                      <a:stretch>
                        <a:fillRect/>
                      </a:stretch>
                    </p:blipFill>
                    <p:spPr>
                      <a:xfrm>
                        <a:off x="3459798" y="5332095"/>
                        <a:ext cx="5988685" cy="965200"/>
                      </a:xfrm>
                      <a:prstGeom prst="rect">
                        <a:avLst/>
                      </a:prstGeom>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en-US" b="1">
                <a:latin typeface="Times New Roman" panose="02020603050405020304" pitchFamily="18" charset="0"/>
                <a:ea typeface="宋体" panose="02010600030101010101" pitchFamily="2" charset="-122"/>
                <a:sym typeface="+mn-ea"/>
              </a:rPr>
              <a:t>Laughlin States</a:t>
            </a:r>
            <a:endParaRPr lang="en-US" b="1">
              <a:latin typeface="Times New Roman" panose="02020603050405020304" pitchFamily="18" charset="0"/>
              <a:cs typeface="Times New Roman" panose="02020603050405020304" pitchFamily="18" charset="0"/>
            </a:endParaRPr>
          </a:p>
        </p:txBody>
      </p:sp>
      <p:sp>
        <p:nvSpPr>
          <p:cNvPr id="12" name="文本框 11"/>
          <p:cNvSpPr txBox="1"/>
          <p:nvPr/>
        </p:nvSpPr>
        <p:spPr>
          <a:xfrm>
            <a:off x="3035300" y="1412875"/>
            <a:ext cx="6438900" cy="398780"/>
          </a:xfrm>
          <a:prstGeom prst="rect">
            <a:avLst/>
          </a:prstGeom>
          <a:noFill/>
          <a:ln w="9525">
            <a:noFill/>
          </a:ln>
        </p:spPr>
        <p:txBody>
          <a:bodyPr wrap="square" anchor="t">
            <a:spAutoFit/>
          </a:bodyPr>
          <a:lstStyle/>
          <a:p>
            <a:pPr marL="266700" indent="-266700" algn="ctr"/>
            <a:r>
              <a:rPr lang="en-US" altLang="en-US" sz="2000" b="1" dirty="0">
                <a:solidFill>
                  <a:srgbClr val="C00000"/>
                </a:solidFill>
                <a:latin typeface="Times New Roman" panose="02020603050405020304" pitchFamily="18" charset="0"/>
                <a:ea typeface="宋体" panose="02010600030101010101" pitchFamily="2" charset="-122"/>
                <a:sym typeface="+mn-ea"/>
              </a:rPr>
              <a:t>The Laughlin Wavefunction</a:t>
            </a:r>
          </a:p>
        </p:txBody>
      </p:sp>
      <p:graphicFrame>
        <p:nvGraphicFramePr>
          <p:cNvPr id="20" name="对象 19">
            <a:hlinkClick r:id="" action="ppaction://ole?verb=0"/>
          </p:cNvPr>
          <p:cNvGraphicFramePr>
            <a:graphicFrameLocks noChangeAspect="1"/>
          </p:cNvGraphicFramePr>
          <p:nvPr/>
        </p:nvGraphicFramePr>
        <p:xfrm>
          <a:off x="3034983" y="1932940"/>
          <a:ext cx="5988685" cy="965200"/>
        </p:xfrm>
        <a:graphic>
          <a:graphicData uri="http://schemas.openxmlformats.org/presentationml/2006/ole">
            <mc:AlternateContent xmlns:mc="http://schemas.openxmlformats.org/markup-compatibility/2006">
              <mc:Choice xmlns:v="urn:schemas-microsoft-com:vml" Requires="v">
                <p:oleObj r:id="rId2" imgW="2679700" imgH="431800" progId="Equation.KSEE3">
                  <p:embed/>
                </p:oleObj>
              </mc:Choice>
              <mc:Fallback>
                <p:oleObj r:id="rId2" imgW="2679700" imgH="431800" progId="Equation.KSEE3">
                  <p:embed/>
                  <p:pic>
                    <p:nvPicPr>
                      <p:cNvPr id="20" name="对象 19">
                        <a:hlinkClick r:id="" action="ppaction://ole?verb=0"/>
                      </p:cNvPr>
                      <p:cNvPicPr/>
                      <p:nvPr/>
                    </p:nvPicPr>
                    <p:blipFill>
                      <a:blip r:embed="rId3"/>
                      <a:stretch>
                        <a:fillRect/>
                      </a:stretch>
                    </p:blipFill>
                    <p:spPr>
                      <a:xfrm>
                        <a:off x="3034983" y="1932940"/>
                        <a:ext cx="5988685" cy="965200"/>
                      </a:xfrm>
                      <a:prstGeom prst="rect">
                        <a:avLst/>
                      </a:prstGeom>
                    </p:spPr>
                  </p:pic>
                </p:oleObj>
              </mc:Fallback>
            </mc:AlternateContent>
          </a:graphicData>
        </a:graphic>
      </p:graphicFrame>
      <p:sp>
        <p:nvSpPr>
          <p:cNvPr id="3" name="文本框 2"/>
          <p:cNvSpPr txBox="1"/>
          <p:nvPr/>
        </p:nvSpPr>
        <p:spPr>
          <a:xfrm>
            <a:off x="550545" y="2898140"/>
            <a:ext cx="11097260" cy="706755"/>
          </a:xfrm>
          <a:prstGeom prst="rect">
            <a:avLst/>
          </a:prstGeom>
          <a:noFill/>
          <a:ln w="9525">
            <a:noFill/>
          </a:ln>
        </p:spPr>
        <p:txBody>
          <a:bodyPr wrap="square" anchor="t">
            <a:spAutoFit/>
          </a:bodyPr>
          <a:lstStyle/>
          <a:p>
            <a:pPr marL="266700" indent="-266700"/>
            <a:r>
              <a:rPr lang="en-US" altLang="en-US" sz="2000" b="1">
                <a:solidFill>
                  <a:srgbClr val="C00000"/>
                </a:solidFill>
                <a:latin typeface="Times New Roman" panose="02020603050405020304" pitchFamily="18" charset="0"/>
                <a:ea typeface="宋体" panose="02010600030101010101" pitchFamily="2" charset="-122"/>
              </a:rPr>
              <a:t> These states are localised on a ring of radius r = (2m)</a:t>
            </a:r>
            <a:r>
              <a:rPr lang="en-US" altLang="en-US" sz="2000" b="1" baseline="30000">
                <a:solidFill>
                  <a:srgbClr val="C00000"/>
                </a:solidFill>
                <a:latin typeface="Times New Roman" panose="02020603050405020304" pitchFamily="18" charset="0"/>
                <a:ea typeface="宋体" panose="02010600030101010101" pitchFamily="2" charset="-122"/>
              </a:rPr>
              <a:t>1/2</a:t>
            </a:r>
            <a:r>
              <a:rPr lang="en-US" altLang="en-US" sz="2000" b="1">
                <a:solidFill>
                  <a:srgbClr val="C00000"/>
                </a:solidFill>
                <a:latin typeface="Times New Roman" panose="02020603050405020304" pitchFamily="18" charset="0"/>
                <a:ea typeface="宋体" panose="02010600030101010101" pitchFamily="2" charset="-122"/>
              </a:rPr>
              <a:t>l</a:t>
            </a:r>
            <a:r>
              <a:rPr lang="en-US" altLang="en-US" sz="2000" b="1" baseline="-25000">
                <a:solidFill>
                  <a:srgbClr val="C00000"/>
                </a:solidFill>
                <a:latin typeface="Times New Roman" panose="02020603050405020304" pitchFamily="18" charset="0"/>
                <a:ea typeface="宋体" panose="02010600030101010101" pitchFamily="2" charset="-122"/>
              </a:rPr>
              <a:t>B</a:t>
            </a:r>
            <a:r>
              <a:rPr lang="en-US" altLang="en-US" sz="2000" b="1">
                <a:solidFill>
                  <a:srgbClr val="C00000"/>
                </a:solidFill>
                <a:latin typeface="Times New Roman" panose="02020603050405020304" pitchFamily="18" charset="0"/>
                <a:ea typeface="宋体" panose="02010600030101010101" pitchFamily="2" charset="-122"/>
              </a:rPr>
              <a:t>. The exponent m of these wavefunctions labels the angular momentum. This can be seen by acting with the angular momentum operator</a:t>
            </a:r>
          </a:p>
        </p:txBody>
      </p:sp>
      <p:graphicFrame>
        <p:nvGraphicFramePr>
          <p:cNvPr id="5" name="对象 4">
            <a:hlinkClick r:id="" action="ppaction://ole?verb=0"/>
          </p:cNvPr>
          <p:cNvGraphicFramePr>
            <a:graphicFrameLocks noChangeAspect="1"/>
          </p:cNvGraphicFramePr>
          <p:nvPr/>
        </p:nvGraphicFramePr>
        <p:xfrm>
          <a:off x="2768600" y="3820160"/>
          <a:ext cx="7145655" cy="995045"/>
        </p:xfrm>
        <a:graphic>
          <a:graphicData uri="http://schemas.openxmlformats.org/presentationml/2006/ole">
            <mc:AlternateContent xmlns:mc="http://schemas.openxmlformats.org/markup-compatibility/2006">
              <mc:Choice xmlns:v="urn:schemas-microsoft-com:vml" Requires="v">
                <p:oleObj r:id="rId4" imgW="3009900" imgH="419100" progId="Equation.KSEE3">
                  <p:embed/>
                </p:oleObj>
              </mc:Choice>
              <mc:Fallback>
                <p:oleObj r:id="rId4" imgW="3009900" imgH="419100" progId="Equation.KSEE3">
                  <p:embed/>
                  <p:pic>
                    <p:nvPicPr>
                      <p:cNvPr id="5" name="对象 4">
                        <a:hlinkClick r:id="" action="ppaction://ole?verb=0"/>
                      </p:cNvPr>
                      <p:cNvPicPr/>
                      <p:nvPr/>
                    </p:nvPicPr>
                    <p:blipFill>
                      <a:blip r:embed="rId5"/>
                      <a:stretch>
                        <a:fillRect/>
                      </a:stretch>
                    </p:blipFill>
                    <p:spPr>
                      <a:xfrm>
                        <a:off x="2768600" y="3820160"/>
                        <a:ext cx="7145655" cy="995045"/>
                      </a:xfrm>
                      <a:prstGeom prst="rect">
                        <a:avLst/>
                      </a:prstGeom>
                    </p:spPr>
                  </p:pic>
                </p:oleObj>
              </mc:Fallback>
            </mc:AlternateContent>
          </a:graphicData>
        </a:graphic>
      </p:graphicFrame>
      <p:sp>
        <p:nvSpPr>
          <p:cNvPr id="6" name="文本框 5"/>
          <p:cNvSpPr txBox="1"/>
          <p:nvPr/>
        </p:nvSpPr>
        <p:spPr>
          <a:xfrm>
            <a:off x="550545" y="4815205"/>
            <a:ext cx="11441430" cy="70675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As long as we neglect mixing between Landau levels (which is valid if  </a:t>
            </a:r>
            <a:r>
              <a:rPr lang="en-US" altLang="en-US" sz="2000" b="1" dirty="0" err="1">
                <a:solidFill>
                  <a:srgbClr val="C00000"/>
                </a:solidFill>
                <a:latin typeface="Calibri" panose="020F0502020204030204" charset="0"/>
                <a:ea typeface="宋体" panose="02010600030101010101" pitchFamily="2" charset="-122"/>
                <a:cs typeface="Calibri" panose="020F0502020204030204" charset="0"/>
              </a:rPr>
              <a:t>ħ</a:t>
            </a:r>
            <a:r>
              <a:rPr lang="en-US" altLang="en-US" sz="2000" b="1" dirty="0" err="1">
                <a:solidFill>
                  <a:srgbClr val="C00000"/>
                </a:solidFill>
                <a:latin typeface="Times New Roman" panose="02020603050405020304" pitchFamily="18" charset="0"/>
                <a:ea typeface="宋体" panose="02010600030101010101" pitchFamily="2" charset="-122"/>
              </a:rPr>
              <a:t>ω</a:t>
            </a:r>
            <a:r>
              <a:rPr lang="en-US" altLang="en-US" sz="2000" b="1" baseline="-25000" dirty="0" err="1">
                <a:solidFill>
                  <a:srgbClr val="C00000"/>
                </a:solidFill>
                <a:latin typeface="Times New Roman" panose="02020603050405020304" pitchFamily="18" charset="0"/>
                <a:ea typeface="宋体" panose="02010600030101010101" pitchFamily="2" charset="-122"/>
              </a:rPr>
              <a:t>B</a:t>
            </a:r>
            <a:r>
              <a:rPr lang="en-US" altLang="en-US" sz="2000" b="1" dirty="0">
                <a:solidFill>
                  <a:srgbClr val="C00000"/>
                </a:solidFill>
                <a:latin typeface="Times New Roman" panose="02020603050405020304" pitchFamily="18" charset="0"/>
                <a:ea typeface="宋体" panose="02010600030101010101" pitchFamily="2" charset="-122"/>
              </a:rPr>
              <a:t> &gt; V ) then the two-particle eigenstates for any potential must take the form</a:t>
            </a:r>
          </a:p>
        </p:txBody>
      </p:sp>
      <p:graphicFrame>
        <p:nvGraphicFramePr>
          <p:cNvPr id="9" name="对象 8">
            <a:hlinkClick r:id="" action="ppaction://ole?verb=0"/>
          </p:cNvPr>
          <p:cNvGraphicFramePr>
            <a:graphicFrameLocks noChangeAspect="1"/>
          </p:cNvGraphicFramePr>
          <p:nvPr/>
        </p:nvGraphicFramePr>
        <p:xfrm>
          <a:off x="3606165" y="5521960"/>
          <a:ext cx="4846320" cy="661035"/>
        </p:xfrm>
        <a:graphic>
          <a:graphicData uri="http://schemas.openxmlformats.org/presentationml/2006/ole">
            <mc:AlternateContent xmlns:mc="http://schemas.openxmlformats.org/markup-compatibility/2006">
              <mc:Choice xmlns:v="urn:schemas-microsoft-com:vml" Requires="v">
                <p:oleObj r:id="rId6" imgW="1955800" imgH="266700" progId="Equation.KSEE3">
                  <p:embed/>
                </p:oleObj>
              </mc:Choice>
              <mc:Fallback>
                <p:oleObj r:id="rId6" imgW="1955800" imgH="266700" progId="Equation.KSEE3">
                  <p:embed/>
                  <p:pic>
                    <p:nvPicPr>
                      <p:cNvPr id="9" name="对象 8">
                        <a:hlinkClick r:id="" action="ppaction://ole?verb=0"/>
                      </p:cNvPr>
                      <p:cNvPicPr/>
                      <p:nvPr/>
                    </p:nvPicPr>
                    <p:blipFill>
                      <a:blip r:embed="rId7"/>
                      <a:stretch>
                        <a:fillRect/>
                      </a:stretch>
                    </p:blipFill>
                    <p:spPr>
                      <a:xfrm>
                        <a:off x="3606165" y="5521960"/>
                        <a:ext cx="4846320" cy="661035"/>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sym typeface="+mn-ea"/>
              </a:rPr>
              <a:t>Classical </a:t>
            </a:r>
            <a:r>
              <a:rPr lang="en-US" altLang="zh-CN" b="1" dirty="0">
                <a:latin typeface="Times New Roman" panose="02020603050405020304" pitchFamily="18" charset="0"/>
                <a:cs typeface="Times New Roman" panose="02020603050405020304" pitchFamily="18" charset="0"/>
              </a:rPr>
              <a:t>Hall effect</a:t>
            </a:r>
          </a:p>
        </p:txBody>
      </p:sp>
      <p:sp>
        <p:nvSpPr>
          <p:cNvPr id="9" name="文本框 8"/>
          <p:cNvSpPr txBox="1"/>
          <p:nvPr/>
        </p:nvSpPr>
        <p:spPr>
          <a:xfrm>
            <a:off x="353695" y="1037590"/>
            <a:ext cx="10570210" cy="460375"/>
          </a:xfrm>
          <a:prstGeom prst="rect">
            <a:avLst/>
          </a:prstGeom>
          <a:noFill/>
          <a:ln w="9525">
            <a:noFill/>
          </a:ln>
        </p:spPr>
        <p:txBody>
          <a:bodyPr wrap="square" anchor="t">
            <a:spAutoFit/>
          </a:bodyPr>
          <a:lstStyle/>
          <a:p>
            <a:pPr marL="266700" indent="-266700" algn="ctr"/>
            <a:r>
              <a:rPr lang="zh-CN" altLang="en-US" sz="2400" b="1">
                <a:solidFill>
                  <a:srgbClr val="C00000"/>
                </a:solidFill>
                <a:latin typeface="Times New Roman" panose="02020603050405020304" pitchFamily="18" charset="0"/>
                <a:ea typeface="宋体" panose="02010600030101010101" pitchFamily="2" charset="-122"/>
              </a:rPr>
              <a:t>Hall effect and </a:t>
            </a:r>
            <a:r>
              <a:rPr lang="en-US" altLang="zh-CN" sz="2400" b="1">
                <a:solidFill>
                  <a:srgbClr val="C00000"/>
                </a:solidFill>
                <a:latin typeface="Times New Roman" panose="02020603050405020304" pitchFamily="18" charset="0"/>
                <a:ea typeface="宋体" panose="02010600030101010101" pitchFamily="2" charset="-122"/>
              </a:rPr>
              <a:t>D</a:t>
            </a:r>
            <a:r>
              <a:rPr lang="zh-CN" altLang="en-US" sz="2400" b="1">
                <a:solidFill>
                  <a:srgbClr val="C00000"/>
                </a:solidFill>
                <a:latin typeface="Times New Roman" panose="02020603050405020304" pitchFamily="18" charset="0"/>
                <a:ea typeface="宋体" panose="02010600030101010101" pitchFamily="2" charset="-122"/>
              </a:rPr>
              <a:t>imensions </a:t>
            </a:r>
            <a:r>
              <a:rPr lang="en-US" altLang="zh-CN" sz="2400" b="1">
                <a:solidFill>
                  <a:srgbClr val="C00000"/>
                </a:solidFill>
                <a:latin typeface="Times New Roman" panose="02020603050405020304" pitchFamily="18" charset="0"/>
                <a:ea typeface="宋体" panose="02010600030101010101" pitchFamily="2" charset="-122"/>
              </a:rPr>
              <a:t>L</a:t>
            </a:r>
          </a:p>
        </p:txBody>
      </p:sp>
      <p:pic>
        <p:nvPicPr>
          <p:cNvPr id="8" name="图片 7"/>
          <p:cNvPicPr>
            <a:picLocks noChangeAspect="1"/>
          </p:cNvPicPr>
          <p:nvPr/>
        </p:nvPicPr>
        <p:blipFill>
          <a:blip r:embed="rId4"/>
          <a:stretch>
            <a:fillRect/>
          </a:stretch>
        </p:blipFill>
        <p:spPr>
          <a:xfrm>
            <a:off x="735330" y="1620520"/>
            <a:ext cx="3524885" cy="2195195"/>
          </a:xfrm>
          <a:prstGeom prst="rect">
            <a:avLst/>
          </a:prstGeom>
        </p:spPr>
      </p:pic>
      <p:sp>
        <p:nvSpPr>
          <p:cNvPr id="11" name="文本框 10"/>
          <p:cNvSpPr txBox="1"/>
          <p:nvPr/>
        </p:nvSpPr>
        <p:spPr>
          <a:xfrm>
            <a:off x="1595755" y="3651885"/>
            <a:ext cx="386080" cy="460375"/>
          </a:xfrm>
          <a:prstGeom prst="rect">
            <a:avLst/>
          </a:prstGeom>
          <a:noFill/>
        </p:spPr>
        <p:txBody>
          <a:bodyPr wrap="none" rtlCol="0">
            <a:spAutoFit/>
          </a:bodyPr>
          <a:lstStyle/>
          <a:p>
            <a:pPr marL="266700" indent="-266700" algn="ctr"/>
            <a:r>
              <a:rPr lang="en-US" altLang="zh-CN" sz="2400" b="1">
                <a:solidFill>
                  <a:srgbClr val="C00000"/>
                </a:solidFill>
                <a:latin typeface="Times New Roman" panose="02020603050405020304" pitchFamily="18" charset="0"/>
                <a:ea typeface="宋体" panose="02010600030101010101" pitchFamily="2" charset="-122"/>
                <a:sym typeface="+mn-ea"/>
              </a:rPr>
              <a:t>L</a:t>
            </a:r>
            <a:endParaRPr lang="en-US" altLang="en-US" sz="2400" b="1">
              <a:solidFill>
                <a:srgbClr val="C00000"/>
              </a:solidFill>
              <a:latin typeface="Times New Roman" panose="02020603050405020304" pitchFamily="18" charset="0"/>
              <a:ea typeface="宋体" panose="02010600030101010101" pitchFamily="2" charset="-122"/>
            </a:endParaRPr>
          </a:p>
        </p:txBody>
      </p:sp>
      <p:sp>
        <p:nvSpPr>
          <p:cNvPr id="12" name="文本框 11"/>
          <p:cNvSpPr txBox="1"/>
          <p:nvPr/>
        </p:nvSpPr>
        <p:spPr>
          <a:xfrm>
            <a:off x="810895" y="2742565"/>
            <a:ext cx="386080" cy="460375"/>
          </a:xfrm>
          <a:prstGeom prst="rect">
            <a:avLst/>
          </a:prstGeom>
          <a:noFill/>
          <a:ln w="9525">
            <a:noFill/>
          </a:ln>
        </p:spPr>
        <p:txBody>
          <a:bodyPr wrap="none" anchor="t">
            <a:spAutoFit/>
          </a:bodyPr>
          <a:lstStyle/>
          <a:p>
            <a:pPr marL="266700" indent="-266700" algn="ctr"/>
            <a:r>
              <a:rPr lang="en-US" altLang="zh-CN" sz="2400" b="1">
                <a:solidFill>
                  <a:srgbClr val="C00000"/>
                </a:solidFill>
                <a:latin typeface="Times New Roman" panose="02020603050405020304" pitchFamily="18" charset="0"/>
                <a:ea typeface="宋体" panose="02010600030101010101" pitchFamily="2" charset="-122"/>
                <a:sym typeface="+mn-ea"/>
              </a:rPr>
              <a:t>L</a:t>
            </a:r>
          </a:p>
        </p:txBody>
      </p:sp>
      <p:sp>
        <p:nvSpPr>
          <p:cNvPr id="13" name="文本框 12"/>
          <p:cNvSpPr txBox="1"/>
          <p:nvPr/>
        </p:nvSpPr>
        <p:spPr>
          <a:xfrm>
            <a:off x="2919095" y="3280410"/>
            <a:ext cx="386080" cy="460375"/>
          </a:xfrm>
          <a:prstGeom prst="rect">
            <a:avLst/>
          </a:prstGeom>
          <a:noFill/>
        </p:spPr>
        <p:txBody>
          <a:bodyPr wrap="none" rtlCol="0">
            <a:spAutoFit/>
          </a:bodyPr>
          <a:lstStyle/>
          <a:p>
            <a:pPr marL="266700" indent="-266700" algn="ctr"/>
            <a:r>
              <a:rPr lang="en-US" altLang="zh-CN" sz="2400" b="1">
                <a:solidFill>
                  <a:srgbClr val="C00000"/>
                </a:solidFill>
                <a:latin typeface="Times New Roman" panose="02020603050405020304" pitchFamily="18" charset="0"/>
                <a:ea typeface="宋体" panose="02010600030101010101" pitchFamily="2" charset="-122"/>
                <a:sym typeface="+mn-ea"/>
              </a:rPr>
              <a:t>L</a:t>
            </a:r>
            <a:endParaRPr lang="en-US" altLang="en-US" sz="2400" b="1">
              <a:solidFill>
                <a:srgbClr val="C00000"/>
              </a:solidFill>
              <a:latin typeface="Times New Roman" panose="02020603050405020304" pitchFamily="18" charset="0"/>
              <a:ea typeface="宋体" panose="02010600030101010101" pitchFamily="2" charset="-122"/>
            </a:endParaRPr>
          </a:p>
        </p:txBody>
      </p:sp>
      <p:sp>
        <p:nvSpPr>
          <p:cNvPr id="14" name="文本框 13"/>
          <p:cNvSpPr txBox="1"/>
          <p:nvPr/>
        </p:nvSpPr>
        <p:spPr>
          <a:xfrm>
            <a:off x="4260215" y="1717040"/>
            <a:ext cx="7753985" cy="2676525"/>
          </a:xfrm>
          <a:prstGeom prst="rect">
            <a:avLst/>
          </a:prstGeom>
          <a:noFill/>
          <a:ln w="9525">
            <a:noFill/>
          </a:ln>
        </p:spPr>
        <p:txBody>
          <a:bodyPr wrap="square" anchor="t">
            <a:spAutoFit/>
          </a:bodyPr>
          <a:lstStyle/>
          <a:p>
            <a:pPr marL="266700" indent="-266700" algn="l"/>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For classical resistivity and resistance, </a:t>
            </a:r>
          </a:p>
          <a:p>
            <a:pPr marL="266700" indent="-266700" algn="l"/>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ρL</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/L</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D-1</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ρL</a:t>
            </a:r>
            <a:r>
              <a:rPr lang="en-US" altLang="zh-CN" sz="2400" b="1" baseline="300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2-D</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for 2D, R=</a:t>
            </a:r>
            <a:r>
              <a:rPr lang="en-US" altLang="zh-CN" sz="240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ρ</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p>
          <a:p>
            <a:pPr marL="266700" indent="-266700" algn="l"/>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dirty="0">
                <a:solidFill>
                  <a:srgbClr val="C00000"/>
                </a:solidFill>
                <a:latin typeface="Times New Roman" panose="02020603050405020304" pitchFamily="18" charset="0"/>
                <a:ea typeface="宋体" panose="02010600030101010101" pitchFamily="2" charset="-122"/>
                <a:sym typeface="+mn-ea"/>
              </a:rPr>
              <a:t>resistance and resistivity have the same dimension</a:t>
            </a:r>
            <a:endPar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lgn="ct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Scale independent</a:t>
            </a:r>
            <a:endPar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lgn="l"/>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However, for cuboid, R=</a:t>
            </a:r>
            <a:r>
              <a:rPr lang="en-US" altLang="zh-CN" sz="24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ρL</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/W</a:t>
            </a:r>
          </a:p>
          <a:p>
            <a:pPr marL="266700" indent="-266700" algn="ct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Geometric dependent!</a:t>
            </a:r>
          </a:p>
          <a:p>
            <a:pPr marL="266700" indent="-266700" algn="ctr"/>
            <a:endPar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矩形 14"/>
          <p:cNvSpPr/>
          <p:nvPr/>
        </p:nvSpPr>
        <p:spPr>
          <a:xfrm>
            <a:off x="1196975" y="4393565"/>
            <a:ext cx="2500630" cy="1175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254250" y="3933190"/>
            <a:ext cx="386080" cy="460375"/>
          </a:xfrm>
          <a:prstGeom prst="rect">
            <a:avLst/>
          </a:prstGeom>
          <a:noFill/>
        </p:spPr>
        <p:txBody>
          <a:bodyPr wrap="none" rtlCol="0">
            <a:spAutoFit/>
          </a:bodyPr>
          <a:lstStyle/>
          <a:p>
            <a:pPr marL="266700" indent="-266700" algn="ctr"/>
            <a:r>
              <a:rPr lang="en-US" altLang="zh-CN" sz="2400" b="1">
                <a:solidFill>
                  <a:srgbClr val="C00000"/>
                </a:solidFill>
                <a:latin typeface="Times New Roman" panose="02020603050405020304" pitchFamily="18" charset="0"/>
                <a:ea typeface="宋体" panose="02010600030101010101" pitchFamily="2" charset="-122"/>
                <a:sym typeface="+mn-ea"/>
              </a:rPr>
              <a:t>L</a:t>
            </a:r>
            <a:endParaRPr lang="en-US" altLang="en-US" sz="2400" b="1">
              <a:solidFill>
                <a:srgbClr val="C00000"/>
              </a:solidFill>
              <a:latin typeface="Times New Roman" panose="02020603050405020304" pitchFamily="18" charset="0"/>
              <a:ea typeface="宋体" panose="02010600030101010101" pitchFamily="2" charset="-122"/>
            </a:endParaRPr>
          </a:p>
        </p:txBody>
      </p:sp>
      <p:sp>
        <p:nvSpPr>
          <p:cNvPr id="17" name="文本框 16"/>
          <p:cNvSpPr txBox="1"/>
          <p:nvPr/>
        </p:nvSpPr>
        <p:spPr>
          <a:xfrm>
            <a:off x="684530" y="4587240"/>
            <a:ext cx="487680" cy="460375"/>
          </a:xfrm>
          <a:prstGeom prst="rect">
            <a:avLst/>
          </a:prstGeom>
          <a:noFill/>
        </p:spPr>
        <p:txBody>
          <a:bodyPr wrap="none" rtlCol="0">
            <a:spAutoFit/>
          </a:bodyPr>
          <a:lstStyle/>
          <a:p>
            <a:pPr marL="266700" indent="-266700" algn="ctr"/>
            <a:r>
              <a:rPr lang="en-US" altLang="zh-CN" sz="2400" b="1">
                <a:solidFill>
                  <a:srgbClr val="C00000"/>
                </a:solidFill>
                <a:latin typeface="Times New Roman" panose="02020603050405020304" pitchFamily="18" charset="0"/>
                <a:ea typeface="宋体" panose="02010600030101010101" pitchFamily="2" charset="-122"/>
                <a:sym typeface="+mn-ea"/>
              </a:rPr>
              <a:t>W</a:t>
            </a:r>
            <a:endParaRPr lang="en-US" altLang="en-US" sz="2400" b="1">
              <a:solidFill>
                <a:srgbClr val="C00000"/>
              </a:solidFill>
              <a:latin typeface="Times New Roman" panose="02020603050405020304" pitchFamily="18" charset="0"/>
              <a:ea typeface="宋体" panose="02010600030101010101" pitchFamily="2" charset="-122"/>
            </a:endParaRPr>
          </a:p>
        </p:txBody>
      </p:sp>
      <p:sp>
        <p:nvSpPr>
          <p:cNvPr id="18" name="文本框 17"/>
          <p:cNvSpPr txBox="1"/>
          <p:nvPr/>
        </p:nvSpPr>
        <p:spPr>
          <a:xfrm>
            <a:off x="1781175" y="4751070"/>
            <a:ext cx="1332865" cy="460375"/>
          </a:xfrm>
          <a:prstGeom prst="rect">
            <a:avLst/>
          </a:prstGeom>
          <a:noFill/>
          <a:ln w="9525">
            <a:noFill/>
          </a:ln>
        </p:spPr>
        <p:txBody>
          <a:bodyPr wrap="none" anchor="t">
            <a:spAutoFit/>
          </a:bodyPr>
          <a:lstStyle/>
          <a:p>
            <a:pPr marL="266700" indent="-266700"/>
            <a:r>
              <a:rPr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R=ρL/W</a:t>
            </a:r>
            <a:endParaRPr lang="en-US" altLang="en-US" sz="2400" b="1">
              <a:solidFill>
                <a:srgbClr val="C00000"/>
              </a:solidFill>
              <a:latin typeface="Times New Roman" panose="02020603050405020304" pitchFamily="18" charset="0"/>
              <a:ea typeface="宋体" panose="02010600030101010101" pitchFamily="2" charset="-122"/>
            </a:endParaRPr>
          </a:p>
        </p:txBody>
      </p:sp>
      <p:sp>
        <p:nvSpPr>
          <p:cNvPr id="19" name="文本框 18"/>
          <p:cNvSpPr txBox="1"/>
          <p:nvPr/>
        </p:nvSpPr>
        <p:spPr>
          <a:xfrm>
            <a:off x="4260215" y="3933190"/>
            <a:ext cx="6560185" cy="2306955"/>
          </a:xfrm>
          <a:prstGeom prst="rect">
            <a:avLst/>
          </a:prstGeom>
          <a:noFill/>
          <a:ln w="9525">
            <a:noFill/>
          </a:ln>
        </p:spPr>
        <p:txBody>
          <a:bodyPr wrap="square" anchor="t">
            <a:spAutoFit/>
          </a:bodyPr>
          <a:lstStyle/>
          <a:p>
            <a:pPr marL="266700" indent="-266700" algn="l"/>
            <a:r>
              <a:rPr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For hall resistivity at any shape, </a:t>
            </a:r>
          </a:p>
          <a:p>
            <a:pPr marL="266700" indent="-266700" algn="l"/>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ρ</a:t>
            </a:r>
            <a:r>
              <a:rPr lang="en-US" altLang="zh-CN" sz="2400" b="1" baseline="-25000">
                <a:solidFill>
                  <a:srgbClr val="002060"/>
                </a:solidFill>
                <a:latin typeface="Times New Roman" panose="02020603050405020304" pitchFamily="18" charset="0"/>
                <a:ea typeface="宋体" panose="02010600030101010101" pitchFamily="2" charset="-122"/>
                <a:cs typeface="Times New Roman" panose="02020603050405020304" pitchFamily="18" charset="0"/>
              </a:rPr>
              <a:t>xy</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=E</a:t>
            </a:r>
            <a:r>
              <a:rPr lang="en-US" altLang="zh-CN" sz="2400" b="1" baseline="-25000">
                <a:solidFill>
                  <a:srgbClr val="002060"/>
                </a:solidFill>
                <a:latin typeface="Times New Roman" panose="02020603050405020304" pitchFamily="18" charset="0"/>
                <a:ea typeface="宋体" panose="02010600030101010101" pitchFamily="2" charset="-122"/>
                <a:cs typeface="Times New Roman" panose="02020603050405020304" pitchFamily="18" charset="0"/>
              </a:rPr>
              <a:t>y</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b="1" baseline="-25000">
                <a:solidFill>
                  <a:srgbClr val="00206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p>
          <a:p>
            <a:pPr marL="266700" indent="-266700" algn="l"/>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1" baseline="-25000">
                <a:solidFill>
                  <a:srgbClr val="002060"/>
                </a:solidFill>
                <a:latin typeface="Times New Roman" panose="02020603050405020304" pitchFamily="18" charset="0"/>
                <a:ea typeface="宋体" panose="02010600030101010101" pitchFamily="2" charset="-122"/>
                <a:cs typeface="Times New Roman" panose="02020603050405020304" pitchFamily="18" charset="0"/>
              </a:rPr>
              <a:t>xy</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1" baseline="-25000">
                <a:solidFill>
                  <a:srgbClr val="002060"/>
                </a:solidFill>
                <a:latin typeface="Times New Roman" panose="02020603050405020304" pitchFamily="18" charset="0"/>
                <a:ea typeface="宋体" panose="02010600030101010101" pitchFamily="2" charset="-122"/>
                <a:cs typeface="Times New Roman" panose="02020603050405020304" pitchFamily="18" charset="0"/>
              </a:rPr>
              <a:t>y</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1" baseline="-25000">
                <a:solidFill>
                  <a:srgbClr val="00206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=E</a:t>
            </a:r>
            <a:r>
              <a:rPr lang="en-US" altLang="zh-CN" sz="2400" b="1" baseline="-25000">
                <a:solidFill>
                  <a:srgbClr val="002060"/>
                </a:solidFill>
                <a:latin typeface="Times New Roman" panose="02020603050405020304" pitchFamily="18" charset="0"/>
                <a:ea typeface="宋体" panose="02010600030101010101" pitchFamily="2" charset="-122"/>
                <a:cs typeface="Times New Roman" panose="02020603050405020304" pitchFamily="18" charset="0"/>
              </a:rPr>
              <a:t>y</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*W/j</a:t>
            </a:r>
            <a:r>
              <a:rPr lang="en-US" altLang="zh-CN" sz="2400" b="1" baseline="-25000">
                <a:solidFill>
                  <a:srgbClr val="00206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=E</a:t>
            </a:r>
            <a:r>
              <a:rPr lang="en-US" altLang="zh-CN" sz="2400" b="1" baseline="-250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y</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/j</a:t>
            </a:r>
            <a:r>
              <a:rPr lang="en-US" altLang="zh-CN" sz="2400" b="1" baseline="-250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x</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ρ</a:t>
            </a:r>
            <a:r>
              <a:rPr lang="en-US" altLang="zh-CN" sz="2400" b="1" baseline="-250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xy</a:t>
            </a:r>
            <a:r>
              <a:rPr lang="zh-CN" alt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p>
          <a:p>
            <a:pPr marL="266700" indent="-266700" algn="l"/>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for 2D,R=</a:t>
            </a:r>
            <a:r>
              <a:rPr lang="en-US" altLang="zh-CN"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ρ!</a:t>
            </a:r>
            <a:endParaRPr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lgn="ctr"/>
            <a:r>
              <a:rPr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Scale and Geometrc independent!</a:t>
            </a:r>
          </a:p>
          <a:p>
            <a:pPr marL="266700" indent="-266700" algn="l"/>
            <a:endParaRPr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p:cNvSpPr txBox="1"/>
          <p:nvPr/>
        </p:nvSpPr>
        <p:spPr>
          <a:xfrm>
            <a:off x="838200" y="5784215"/>
            <a:ext cx="9941560" cy="829945"/>
          </a:xfrm>
          <a:prstGeom prst="rect">
            <a:avLst/>
          </a:prstGeom>
          <a:noFill/>
          <a:ln w="9525">
            <a:noFill/>
          </a:ln>
        </p:spPr>
        <p:txBody>
          <a:bodyPr wrap="square" anchor="t">
            <a:spAutoFit/>
          </a:bodyPr>
          <a:lstStyle/>
          <a:p>
            <a:pPr marL="266700" indent="-266700" algn="ctr"/>
            <a:r>
              <a:rPr sz="2400" b="1">
                <a:solidFill>
                  <a:srgbClr val="C00000"/>
                </a:solidFill>
                <a:latin typeface="Times New Roman" panose="02020603050405020304" pitchFamily="18" charset="0"/>
                <a:ea typeface="宋体" panose="02010600030101010101" pitchFamily="2" charset="-122"/>
              </a:rPr>
              <a:t>Conclusion: In two dimensions, resistance and resistivity have the same dimension, even hall resistance and Hall resistivity are the same thing</a:t>
            </a:r>
            <a:r>
              <a:rPr lang="en-US" sz="2400" b="1">
                <a:solidFill>
                  <a:srgbClr val="C00000"/>
                </a:solidFill>
                <a:latin typeface="Times New Roman" panose="02020603050405020304" pitchFamily="18" charset="0"/>
                <a:ea typeface="宋体" panose="02010600030101010101" pitchFamily="2" charset="-122"/>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en-US" b="1">
                <a:latin typeface="Times New Roman" panose="02020603050405020304" pitchFamily="18" charset="0"/>
                <a:ea typeface="宋体" panose="02010600030101010101" pitchFamily="2" charset="-122"/>
                <a:sym typeface="+mn-ea"/>
              </a:rPr>
              <a:t>Laughlin States</a:t>
            </a:r>
            <a:endParaRPr lang="en-US" b="1">
              <a:latin typeface="Times New Roman" panose="02020603050405020304" pitchFamily="18" charset="0"/>
              <a:cs typeface="Times New Roman" panose="02020603050405020304" pitchFamily="18" charset="0"/>
            </a:endParaRPr>
          </a:p>
        </p:txBody>
      </p:sp>
      <p:sp>
        <p:nvSpPr>
          <p:cNvPr id="12" name="文本框 11"/>
          <p:cNvSpPr txBox="1"/>
          <p:nvPr/>
        </p:nvSpPr>
        <p:spPr>
          <a:xfrm>
            <a:off x="2571750" y="1423670"/>
            <a:ext cx="7301230" cy="398780"/>
          </a:xfrm>
          <a:prstGeom prst="rect">
            <a:avLst/>
          </a:prstGeom>
          <a:noFill/>
          <a:ln w="9525">
            <a:noFill/>
          </a:ln>
        </p:spPr>
        <p:txBody>
          <a:bodyPr wrap="square" anchor="t">
            <a:spAutoFit/>
          </a:bodyPr>
          <a:lstStyle/>
          <a:p>
            <a:pPr marL="266700" indent="-266700" algn="ctr"/>
            <a:r>
              <a:rPr lang="en-US" altLang="en-US" sz="2000" b="1" dirty="0">
                <a:solidFill>
                  <a:srgbClr val="C00000"/>
                </a:solidFill>
                <a:latin typeface="Times New Roman" panose="02020603050405020304" pitchFamily="18" charset="0"/>
                <a:ea typeface="宋体" panose="02010600030101010101" pitchFamily="2" charset="-122"/>
                <a:sym typeface="+mn-ea"/>
              </a:rPr>
              <a:t>The Laughlin Wavefunction of two particles</a:t>
            </a:r>
          </a:p>
        </p:txBody>
      </p:sp>
      <p:graphicFrame>
        <p:nvGraphicFramePr>
          <p:cNvPr id="7" name="对象 6">
            <a:hlinkClick r:id="" action="ppaction://ole?verb=0"/>
          </p:cNvPr>
          <p:cNvGraphicFramePr>
            <a:graphicFrameLocks noChangeAspect="1"/>
          </p:cNvGraphicFramePr>
          <p:nvPr/>
        </p:nvGraphicFramePr>
        <p:xfrm>
          <a:off x="3034665" y="2677795"/>
          <a:ext cx="6613525" cy="902335"/>
        </p:xfrm>
        <a:graphic>
          <a:graphicData uri="http://schemas.openxmlformats.org/presentationml/2006/ole">
            <mc:AlternateContent xmlns:mc="http://schemas.openxmlformats.org/markup-compatibility/2006">
              <mc:Choice xmlns:v="urn:schemas-microsoft-com:vml" Requires="v">
                <p:oleObj r:id="rId2" imgW="1955800" imgH="266700" progId="Equation.KSEE3">
                  <p:embed/>
                </p:oleObj>
              </mc:Choice>
              <mc:Fallback>
                <p:oleObj r:id="rId2" imgW="1955800" imgH="266700" progId="Equation.KSEE3">
                  <p:embed/>
                  <p:pic>
                    <p:nvPicPr>
                      <p:cNvPr id="7" name="对象 6">
                        <a:hlinkClick r:id="" action="ppaction://ole?verb=0"/>
                      </p:cNvPr>
                      <p:cNvPicPr/>
                      <p:nvPr/>
                    </p:nvPicPr>
                    <p:blipFill>
                      <a:blip r:embed="rId3"/>
                      <a:stretch>
                        <a:fillRect/>
                      </a:stretch>
                    </p:blipFill>
                    <p:spPr>
                      <a:xfrm>
                        <a:off x="3034665" y="2677795"/>
                        <a:ext cx="6613525" cy="902335"/>
                      </a:xfrm>
                      <a:prstGeom prst="rect">
                        <a:avLst/>
                      </a:prstGeom>
                    </p:spPr>
                  </p:pic>
                </p:oleObj>
              </mc:Fallback>
            </mc:AlternateContent>
          </a:graphicData>
        </a:graphic>
      </p:graphicFrame>
      <p:sp>
        <p:nvSpPr>
          <p:cNvPr id="9" name="文本框 8"/>
          <p:cNvSpPr txBox="1"/>
          <p:nvPr/>
        </p:nvSpPr>
        <p:spPr>
          <a:xfrm>
            <a:off x="741045" y="4279265"/>
            <a:ext cx="10709275" cy="193802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where M, m are non-negative integers, with M determining the angular momentum of the </a:t>
            </a:r>
            <a:r>
              <a:rPr lang="en-US" altLang="en-US" sz="2000" b="1" dirty="0" err="1">
                <a:solidFill>
                  <a:srgbClr val="C00000"/>
                </a:solidFill>
                <a:latin typeface="Times New Roman" panose="02020603050405020304" pitchFamily="18" charset="0"/>
                <a:ea typeface="宋体" panose="02010600030101010101" pitchFamily="2" charset="-122"/>
              </a:rPr>
              <a:t>centre</a:t>
            </a:r>
            <a:r>
              <a:rPr lang="en-US" altLang="en-US" sz="2000" b="1" dirty="0">
                <a:solidFill>
                  <a:srgbClr val="C00000"/>
                </a:solidFill>
                <a:latin typeface="Times New Roman" panose="02020603050405020304" pitchFamily="18" charset="0"/>
                <a:ea typeface="宋体" panose="02010600030101010101" pitchFamily="2" charset="-122"/>
              </a:rPr>
              <a:t> of mass, and m the relative angular momentum. Note that here, and below, we’ve made no attempt to normalize the wavefunctions.</a:t>
            </a:r>
          </a:p>
          <a:p>
            <a:pPr marL="266700" indent="-266700"/>
            <a:r>
              <a:rPr lang="en-US" altLang="en-US" sz="2000" b="1" dirty="0">
                <a:solidFill>
                  <a:srgbClr val="C00000"/>
                </a:solidFill>
                <a:latin typeface="Times New Roman" panose="02020603050405020304" pitchFamily="18" charset="0"/>
                <a:ea typeface="宋体" panose="02010600030101010101" pitchFamily="2" charset="-122"/>
              </a:rPr>
              <a:t>    we can just write down eigenfunctions for a complicated potential V (r) without having to solve the Schrodinger equation. It’s even more surprising that all potentials V (r) have the same energy eigenstates</a:t>
            </a:r>
            <a:r>
              <a:rPr lang="en-US" altLang="en-US" b="1" dirty="0">
                <a:solidFill>
                  <a:srgbClr val="C00000"/>
                </a:solidFill>
                <a:latin typeface="Times New Roman" panose="02020603050405020304" pitchFamily="18" charset="0"/>
                <a:ea typeface="宋体" panose="02010600030101010101" pitchFamily="2" charset="-122"/>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en-US" b="1">
                <a:latin typeface="Times New Roman" panose="02020603050405020304" pitchFamily="18" charset="0"/>
                <a:ea typeface="宋体" panose="02010600030101010101" pitchFamily="2" charset="-122"/>
                <a:sym typeface="+mn-ea"/>
              </a:rPr>
              <a:t>Laughlin States</a:t>
            </a:r>
            <a:endParaRPr lang="en-US" b="1">
              <a:latin typeface="Times New Roman" panose="02020603050405020304" pitchFamily="18" charset="0"/>
              <a:cs typeface="Times New Roman" panose="02020603050405020304" pitchFamily="18" charset="0"/>
            </a:endParaRPr>
          </a:p>
        </p:txBody>
      </p:sp>
      <p:sp>
        <p:nvSpPr>
          <p:cNvPr id="5" name="文本框 4"/>
          <p:cNvSpPr txBox="1"/>
          <p:nvPr/>
        </p:nvSpPr>
        <p:spPr>
          <a:xfrm>
            <a:off x="701675" y="1178560"/>
            <a:ext cx="11295380" cy="70675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For N &gt; 2 particles. Nonetheless, on general grounds, any lowest Landau level wavefunction must take the form for some analytic function f(z).</a:t>
            </a:r>
          </a:p>
        </p:txBody>
      </p:sp>
      <p:sp>
        <p:nvSpPr>
          <p:cNvPr id="6" name="文本框 5"/>
          <p:cNvSpPr txBox="1"/>
          <p:nvPr/>
        </p:nvSpPr>
        <p:spPr>
          <a:xfrm>
            <a:off x="550545" y="2593975"/>
            <a:ext cx="11093768" cy="101473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Moreover, this function must be anti-symmetric under exchange of any two particle </a:t>
            </a:r>
            <a:r>
              <a:rPr lang="en-US" altLang="en-US" sz="2000" b="1" dirty="0" err="1">
                <a:solidFill>
                  <a:srgbClr val="C00000"/>
                </a:solidFill>
                <a:latin typeface="Times New Roman" panose="02020603050405020304" pitchFamily="18" charset="0"/>
                <a:ea typeface="宋体" panose="02010600030101010101" pitchFamily="2" charset="-122"/>
              </a:rPr>
              <a:t>z</a:t>
            </a:r>
            <a:r>
              <a:rPr lang="en-US" altLang="en-US" sz="2000" b="1" baseline="-25000" dirty="0" err="1">
                <a:solidFill>
                  <a:srgbClr val="C00000"/>
                </a:solidFill>
                <a:latin typeface="Times New Roman" panose="02020603050405020304" pitchFamily="18" charset="0"/>
                <a:ea typeface="宋体" panose="02010600030101010101" pitchFamily="2" charset="-122"/>
              </a:rPr>
              <a:t>i</a:t>
            </a:r>
            <a:r>
              <a:rPr lang="en-US" altLang="en-US" sz="2000" b="1" dirty="0">
                <a:solidFill>
                  <a:srgbClr val="C00000"/>
                </a:solidFill>
                <a:latin typeface="Times New Roman" panose="02020603050405020304" pitchFamily="18" charset="0"/>
                <a:ea typeface="宋体" panose="02010600030101010101" pitchFamily="2" charset="-122"/>
              </a:rPr>
              <a:t> ↔ </a:t>
            </a:r>
            <a:r>
              <a:rPr lang="en-US" altLang="en-US" sz="2000" b="1" dirty="0" err="1">
                <a:solidFill>
                  <a:srgbClr val="C00000"/>
                </a:solidFill>
                <a:latin typeface="Times New Roman" panose="02020603050405020304" pitchFamily="18" charset="0"/>
                <a:ea typeface="宋体" panose="02010600030101010101" pitchFamily="2" charset="-122"/>
              </a:rPr>
              <a:t>z</a:t>
            </a:r>
            <a:r>
              <a:rPr lang="en-US" altLang="en-US" sz="2000" b="1" baseline="-25000" dirty="0" err="1">
                <a:solidFill>
                  <a:srgbClr val="C00000"/>
                </a:solidFill>
                <a:latin typeface="Times New Roman" panose="02020603050405020304" pitchFamily="18" charset="0"/>
                <a:ea typeface="宋体" panose="02010600030101010101" pitchFamily="2" charset="-122"/>
              </a:rPr>
              <a:t>j</a:t>
            </a:r>
            <a:r>
              <a:rPr lang="en-US" altLang="en-US" sz="2000" b="1" dirty="0">
                <a:solidFill>
                  <a:srgbClr val="C00000"/>
                </a:solidFill>
                <a:latin typeface="Times New Roman" panose="02020603050405020304" pitchFamily="18" charset="0"/>
                <a:ea typeface="宋体" panose="02010600030101010101" pitchFamily="2" charset="-122"/>
              </a:rPr>
              <a:t>, reflecting the fact that the underlying electrons are fermions. Laughlin’s proposal for the ground state wavefunction at filling fraction </a:t>
            </a:r>
            <a:r>
              <a:rPr lang="en-US" altLang="en-US" sz="2000" b="1" dirty="0" err="1">
                <a:solidFill>
                  <a:srgbClr val="C00000"/>
                </a:solidFill>
                <a:latin typeface="Times New Roman" panose="02020603050405020304" pitchFamily="18" charset="0"/>
                <a:ea typeface="宋体" panose="02010600030101010101" pitchFamily="2" charset="-122"/>
              </a:rPr>
              <a:t>ν</a:t>
            </a:r>
            <a:r>
              <a:rPr lang="en-US" altLang="en-US" sz="2000" b="1" dirty="0">
                <a:solidFill>
                  <a:srgbClr val="C00000"/>
                </a:solidFill>
                <a:latin typeface="Times New Roman" panose="02020603050405020304" pitchFamily="18" charset="0"/>
                <a:ea typeface="宋体" panose="02010600030101010101" pitchFamily="2" charset="-122"/>
              </a:rPr>
              <a:t> = 1/m is:</a:t>
            </a:r>
          </a:p>
        </p:txBody>
      </p:sp>
      <p:graphicFrame>
        <p:nvGraphicFramePr>
          <p:cNvPr id="11" name="对象 10">
            <a:hlinkClick r:id="" action="ppaction://ole?verb=0"/>
          </p:cNvPr>
          <p:cNvGraphicFramePr>
            <a:graphicFrameLocks noChangeAspect="1"/>
          </p:cNvGraphicFramePr>
          <p:nvPr/>
        </p:nvGraphicFramePr>
        <p:xfrm>
          <a:off x="3853181" y="1810385"/>
          <a:ext cx="4657090" cy="708660"/>
        </p:xfrm>
        <a:graphic>
          <a:graphicData uri="http://schemas.openxmlformats.org/presentationml/2006/ole">
            <mc:AlternateContent xmlns:mc="http://schemas.openxmlformats.org/markup-compatibility/2006">
              <mc:Choice xmlns:v="urn:schemas-microsoft-com:vml" Requires="v">
                <p:oleObj r:id="rId2" imgW="2082800" imgH="316865" progId="Equation.KSEE3">
                  <p:embed/>
                </p:oleObj>
              </mc:Choice>
              <mc:Fallback>
                <p:oleObj r:id="rId2" imgW="2082800" imgH="316865" progId="Equation.KSEE3">
                  <p:embed/>
                  <p:pic>
                    <p:nvPicPr>
                      <p:cNvPr id="11" name="对象 10">
                        <a:hlinkClick r:id="" action="ppaction://ole?verb=0"/>
                      </p:cNvPr>
                      <p:cNvPicPr/>
                      <p:nvPr/>
                    </p:nvPicPr>
                    <p:blipFill>
                      <a:blip r:embed="rId3"/>
                      <a:stretch>
                        <a:fillRect/>
                      </a:stretch>
                    </p:blipFill>
                    <p:spPr>
                      <a:xfrm>
                        <a:off x="3853181" y="1810385"/>
                        <a:ext cx="4657090" cy="708660"/>
                      </a:xfrm>
                      <a:prstGeom prst="rect">
                        <a:avLst/>
                      </a:prstGeom>
                    </p:spPr>
                  </p:pic>
                </p:oleObj>
              </mc:Fallback>
            </mc:AlternateContent>
          </a:graphicData>
        </a:graphic>
      </p:graphicFrame>
      <p:graphicFrame>
        <p:nvGraphicFramePr>
          <p:cNvPr id="14" name="对象 13">
            <a:hlinkClick r:id="" action="ppaction://ole?verb=0"/>
          </p:cNvPr>
          <p:cNvGraphicFramePr>
            <a:graphicFrameLocks noChangeAspect="1"/>
          </p:cNvGraphicFramePr>
          <p:nvPr/>
        </p:nvGraphicFramePr>
        <p:xfrm>
          <a:off x="3937636" y="3683001"/>
          <a:ext cx="4316730" cy="994410"/>
        </p:xfrm>
        <a:graphic>
          <a:graphicData uri="http://schemas.openxmlformats.org/presentationml/2006/ole">
            <mc:AlternateContent xmlns:mc="http://schemas.openxmlformats.org/markup-compatibility/2006">
              <mc:Choice xmlns:v="urn:schemas-microsoft-com:vml" Requires="v">
                <p:oleObj r:id="rId4" imgW="1930400" imgH="444500" progId="Equation.KSEE3">
                  <p:embed/>
                </p:oleObj>
              </mc:Choice>
              <mc:Fallback>
                <p:oleObj r:id="rId4" imgW="1930400" imgH="444500" progId="Equation.KSEE3">
                  <p:embed/>
                  <p:pic>
                    <p:nvPicPr>
                      <p:cNvPr id="14" name="对象 13">
                        <a:hlinkClick r:id="" action="ppaction://ole?verb=0"/>
                      </p:cNvPr>
                      <p:cNvPicPr/>
                      <p:nvPr/>
                    </p:nvPicPr>
                    <p:blipFill>
                      <a:blip r:embed="rId5"/>
                      <a:stretch>
                        <a:fillRect/>
                      </a:stretch>
                    </p:blipFill>
                    <p:spPr>
                      <a:xfrm>
                        <a:off x="3937636" y="3683001"/>
                        <a:ext cx="4316730" cy="994410"/>
                      </a:xfrm>
                      <a:prstGeom prst="rect">
                        <a:avLst/>
                      </a:prstGeom>
                    </p:spPr>
                  </p:pic>
                </p:oleObj>
              </mc:Fallback>
            </mc:AlternateContent>
          </a:graphicData>
        </a:graphic>
      </p:graphicFrame>
      <p:sp>
        <p:nvSpPr>
          <p:cNvPr id="16" name="文本框 15"/>
          <p:cNvSpPr txBox="1"/>
          <p:nvPr/>
        </p:nvSpPr>
        <p:spPr>
          <a:xfrm>
            <a:off x="243068" y="4603115"/>
            <a:ext cx="11552375" cy="163004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It has the standard Jastrow form, with pairwise correlations (apart from the gaussian factor); as a result, its probability distribution can be interpreted as the Boltzmann weight of a two-dimensional one component plasma, which allows a derivation of many of its properties. Anti-symmetry requires that m be an odd integer, making this wave function applicable to </a:t>
            </a:r>
            <a:r>
              <a:rPr lang="en-US" altLang="en-US" sz="2000" b="1" dirty="0" err="1">
                <a:solidFill>
                  <a:srgbClr val="C00000"/>
                </a:solidFill>
                <a:latin typeface="Times New Roman" panose="02020603050405020304" pitchFamily="18" charset="0"/>
                <a:ea typeface="宋体" panose="02010600030101010101" pitchFamily="2" charset="-122"/>
              </a:rPr>
              <a:t>ν</a:t>
            </a:r>
            <a:r>
              <a:rPr lang="en-US" altLang="en-US" sz="2000" b="1" dirty="0">
                <a:solidFill>
                  <a:srgbClr val="C00000"/>
                </a:solidFill>
                <a:latin typeface="Times New Roman" panose="02020603050405020304" pitchFamily="18" charset="0"/>
                <a:ea typeface="宋体" panose="02010600030101010101" pitchFamily="2" charset="-122"/>
              </a:rPr>
              <a:t> = 1/3, 1/5, etc., but not to other fractions.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en-US" b="1">
                <a:latin typeface="Times New Roman" panose="02020603050405020304" pitchFamily="18" charset="0"/>
                <a:ea typeface="宋体" panose="02010600030101010101" pitchFamily="2" charset="-122"/>
                <a:sym typeface="+mn-ea"/>
              </a:rPr>
              <a:t>Laughlin States</a:t>
            </a:r>
            <a:endParaRPr lang="en-US" b="1">
              <a:latin typeface="Times New Roman" panose="02020603050405020304" pitchFamily="18" charset="0"/>
              <a:cs typeface="Times New Roman" panose="02020603050405020304" pitchFamily="18" charset="0"/>
            </a:endParaRPr>
          </a:p>
        </p:txBody>
      </p:sp>
      <p:sp>
        <p:nvSpPr>
          <p:cNvPr id="7" name="文本框 6"/>
          <p:cNvSpPr txBox="1"/>
          <p:nvPr/>
        </p:nvSpPr>
        <p:spPr>
          <a:xfrm>
            <a:off x="456565" y="1187450"/>
            <a:ext cx="11525250" cy="224536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Clearly this is anti-symmetric when m is an odd integer. </a:t>
            </a:r>
          </a:p>
          <a:p>
            <a:pPr marL="266700" indent="-266700"/>
            <a:r>
              <a:rPr lang="en-US" altLang="en-US" sz="2000" b="1" dirty="0">
                <a:solidFill>
                  <a:srgbClr val="C00000"/>
                </a:solidFill>
                <a:latin typeface="Times New Roman" panose="02020603050405020304" pitchFamily="18" charset="0"/>
                <a:ea typeface="宋体" panose="02010600030101010101" pitchFamily="2" charset="-122"/>
              </a:rPr>
              <a:t>    The first product guarantees that no two electrons can occupy the same place in space; they must be separated from each other by some distance; </a:t>
            </a:r>
          </a:p>
          <a:p>
            <a:pPr marL="266700" indent="-266700"/>
            <a:r>
              <a:rPr lang="en-US" altLang="en-US" sz="2000" b="1" dirty="0">
                <a:solidFill>
                  <a:srgbClr val="C00000"/>
                </a:solidFill>
                <a:latin typeface="Times New Roman" panose="02020603050405020304" pitchFamily="18" charset="0"/>
                <a:ea typeface="宋体" panose="02010600030101010101" pitchFamily="2" charset="-122"/>
              </a:rPr>
              <a:t>     The second product guarantees that none of the electrons will be drawn too far from the origin by the positive background charge. The pre-factor vanishes with a zero of order m whenever two electrons come together. Meanwhile, the exponential factor decreases quickly whenever the electrons get too far away from the origin. The wavefunction is peaked on configurations that balance these two effects.</a:t>
            </a:r>
          </a:p>
        </p:txBody>
      </p:sp>
      <p:sp>
        <p:nvSpPr>
          <p:cNvPr id="9" name="文本框 8"/>
          <p:cNvSpPr txBox="1"/>
          <p:nvPr/>
        </p:nvSpPr>
        <p:spPr>
          <a:xfrm>
            <a:off x="409575" y="4534535"/>
            <a:ext cx="11524615" cy="70675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focus on what the wavefunction is telling us about a single particle, say z</a:t>
            </a:r>
            <a:r>
              <a:rPr lang="en-US" altLang="en-US" sz="2000" b="1" baseline="-25000" dirty="0">
                <a:solidFill>
                  <a:srgbClr val="C00000"/>
                </a:solidFill>
                <a:latin typeface="Times New Roman" panose="02020603050405020304" pitchFamily="18" charset="0"/>
                <a:ea typeface="宋体" panose="02010600030101010101" pitchFamily="2" charset="-122"/>
              </a:rPr>
              <a:t>1</a:t>
            </a:r>
            <a:r>
              <a:rPr lang="en-US" altLang="en-US" sz="2000" b="1" dirty="0">
                <a:solidFill>
                  <a:srgbClr val="C00000"/>
                </a:solidFill>
                <a:latin typeface="Times New Roman" panose="02020603050405020304" pitchFamily="18" charset="0"/>
                <a:ea typeface="宋体" panose="02010600030101010101" pitchFamily="2" charset="-122"/>
              </a:rPr>
              <a:t>. The terms that depend on z</a:t>
            </a:r>
            <a:r>
              <a:rPr lang="en-US" altLang="en-US" sz="2000" b="1" baseline="-25000" dirty="0">
                <a:solidFill>
                  <a:srgbClr val="C00000"/>
                </a:solidFill>
                <a:latin typeface="Times New Roman" panose="02020603050405020304" pitchFamily="18" charset="0"/>
                <a:ea typeface="宋体" panose="02010600030101010101" pitchFamily="2" charset="-122"/>
              </a:rPr>
              <a:t>1</a:t>
            </a:r>
            <a:r>
              <a:rPr lang="en-US" altLang="en-US" sz="2000" b="1" dirty="0">
                <a:solidFill>
                  <a:srgbClr val="C00000"/>
                </a:solidFill>
                <a:latin typeface="Times New Roman" panose="02020603050405020304" pitchFamily="18" charset="0"/>
                <a:ea typeface="宋体" panose="02010600030101010101" pitchFamily="2" charset="-122"/>
              </a:rPr>
              <a:t> in the pre-factor of the Laughlin wavefunction are</a:t>
            </a:r>
          </a:p>
        </p:txBody>
      </p:sp>
      <p:graphicFrame>
        <p:nvGraphicFramePr>
          <p:cNvPr id="14" name="对象 13">
            <a:hlinkClick r:id="" action="ppaction://ole?verb=0"/>
          </p:cNvPr>
          <p:cNvGraphicFramePr>
            <a:graphicFrameLocks noChangeAspect="1"/>
          </p:cNvGraphicFramePr>
          <p:nvPr/>
        </p:nvGraphicFramePr>
        <p:xfrm>
          <a:off x="3780790" y="3432810"/>
          <a:ext cx="4782185" cy="1101725"/>
        </p:xfrm>
        <a:graphic>
          <a:graphicData uri="http://schemas.openxmlformats.org/presentationml/2006/ole">
            <mc:AlternateContent xmlns:mc="http://schemas.openxmlformats.org/markup-compatibility/2006">
              <mc:Choice xmlns:v="urn:schemas-microsoft-com:vml" Requires="v">
                <p:oleObj r:id="rId2" imgW="1930400" imgH="444500" progId="Equation.KSEE3">
                  <p:embed/>
                </p:oleObj>
              </mc:Choice>
              <mc:Fallback>
                <p:oleObj r:id="rId2" imgW="1930400" imgH="444500" progId="Equation.KSEE3">
                  <p:embed/>
                  <p:pic>
                    <p:nvPicPr>
                      <p:cNvPr id="14" name="对象 13">
                        <a:hlinkClick r:id="" action="ppaction://ole?verb=0"/>
                      </p:cNvPr>
                      <p:cNvPicPr/>
                      <p:nvPr/>
                    </p:nvPicPr>
                    <p:blipFill>
                      <a:blip r:embed="rId3"/>
                      <a:stretch>
                        <a:fillRect/>
                      </a:stretch>
                    </p:blipFill>
                    <p:spPr>
                      <a:xfrm>
                        <a:off x="3780790" y="3432810"/>
                        <a:ext cx="4782185" cy="1101725"/>
                      </a:xfrm>
                      <a:prstGeom prst="rect">
                        <a:avLst/>
                      </a:prstGeom>
                    </p:spPr>
                  </p:pic>
                </p:oleObj>
              </mc:Fallback>
            </mc:AlternateContent>
          </a:graphicData>
        </a:graphic>
      </p:graphicFrame>
      <p:graphicFrame>
        <p:nvGraphicFramePr>
          <p:cNvPr id="11" name="对象 10"/>
          <p:cNvGraphicFramePr/>
          <p:nvPr/>
        </p:nvGraphicFramePr>
        <p:xfrm>
          <a:off x="4471035" y="5241290"/>
          <a:ext cx="3496310" cy="1016635"/>
        </p:xfrm>
        <a:graphic>
          <a:graphicData uri="http://schemas.openxmlformats.org/presentationml/2006/ole">
            <mc:AlternateContent xmlns:mc="http://schemas.openxmlformats.org/markup-compatibility/2006">
              <mc:Choice xmlns:v="urn:schemas-microsoft-com:vml" Requires="v">
                <p:oleObj r:id="rId4" imgW="1701800" imgH="457200" progId="Equation.KSEE3">
                  <p:embed/>
                </p:oleObj>
              </mc:Choice>
              <mc:Fallback>
                <p:oleObj r:id="rId4" imgW="1701800" imgH="457200" progId="Equation.KSEE3">
                  <p:embed/>
                  <p:pic>
                    <p:nvPicPr>
                      <p:cNvPr id="11" name="对象 10"/>
                      <p:cNvPicPr/>
                      <p:nvPr/>
                    </p:nvPicPr>
                    <p:blipFill>
                      <a:blip r:embed="rId5"/>
                      <a:stretch>
                        <a:fillRect/>
                      </a:stretch>
                    </p:blipFill>
                    <p:spPr>
                      <a:xfrm>
                        <a:off x="4471035" y="5241290"/>
                        <a:ext cx="3496310" cy="1016635"/>
                      </a:xfrm>
                      <a:prstGeom prst="rect">
                        <a:avLst/>
                      </a:prstGeom>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FQHE</a:t>
            </a:r>
          </a:p>
        </p:txBody>
      </p:sp>
      <p:sp>
        <p:nvSpPr>
          <p:cNvPr id="12" name="文本框 11"/>
          <p:cNvSpPr txBox="1"/>
          <p:nvPr/>
        </p:nvSpPr>
        <p:spPr>
          <a:xfrm>
            <a:off x="3909695" y="1289685"/>
            <a:ext cx="6438900" cy="460375"/>
          </a:xfrm>
          <a:prstGeom prst="rect">
            <a:avLst/>
          </a:prstGeom>
          <a:noFill/>
          <a:ln w="9525">
            <a:noFill/>
          </a:ln>
        </p:spPr>
        <p:txBody>
          <a:bodyPr wrap="square" anchor="t">
            <a:spAutoFit/>
          </a:bodyPr>
          <a:lstStyle/>
          <a:p>
            <a:pPr marL="266700" indent="-266700"/>
            <a:r>
              <a:rPr lang="en-US" altLang="en-US" sz="2400" b="1">
                <a:solidFill>
                  <a:srgbClr val="C00000"/>
                </a:solidFill>
                <a:latin typeface="Times New Roman" panose="02020603050405020304" pitchFamily="18" charset="0"/>
                <a:ea typeface="宋体" panose="02010600030101010101" pitchFamily="2" charset="-122"/>
                <a:sym typeface="+mn-ea"/>
              </a:rPr>
              <a:t>Filling factor in Laughlin States</a:t>
            </a:r>
          </a:p>
        </p:txBody>
      </p:sp>
      <p:sp>
        <p:nvSpPr>
          <p:cNvPr id="5" name="文本框 4"/>
          <p:cNvSpPr txBox="1"/>
          <p:nvPr/>
        </p:nvSpPr>
        <p:spPr>
          <a:xfrm>
            <a:off x="393700" y="1750060"/>
            <a:ext cx="11404600" cy="5125720"/>
          </a:xfrm>
          <a:prstGeom prst="rect">
            <a:avLst/>
          </a:prstGeom>
          <a:noFill/>
          <a:ln w="9525">
            <a:noFill/>
          </a:ln>
        </p:spPr>
        <p:txBody>
          <a:bodyPr wrap="square" anchor="t">
            <a:spAutoFit/>
          </a:bodyPr>
          <a:lstStyle/>
          <a:p>
            <a:pPr marL="266700" indent="-266700"/>
            <a:r>
              <a:rPr lang="en-US" altLang="en-US" sz="2000" b="1">
                <a:solidFill>
                  <a:srgbClr val="C00000"/>
                </a:solidFill>
                <a:latin typeface="Times New Roman" panose="02020603050405020304" pitchFamily="18" charset="0"/>
                <a:ea typeface="宋体" panose="02010600030101010101" pitchFamily="2" charset="-122"/>
              </a:rPr>
              <a:t>For an infinite system, the filling factor is defined as:</a:t>
            </a:r>
          </a:p>
          <a:p>
            <a:pPr marL="266700" indent="-266700" algn="ctr"/>
            <a:r>
              <a:rPr lang="en-US" altLang="en-US"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ν=n/n</a:t>
            </a:r>
            <a:r>
              <a:rPr lang="en-US" altLang="en-US" sz="24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ϕ</a:t>
            </a:r>
          </a:p>
          <a:p>
            <a:pPr marL="266700" indent="-266700" algn="ctr"/>
            <a:endParaRPr lang="en-US" altLang="en-US" sz="24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marL="266700" indent="-266700" algn="l"/>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n is two dimensional electron density, n</a:t>
            </a:r>
            <a:r>
              <a:rPr lang="zh-CN" altLang="en-US" sz="20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ϕ</a:t>
            </a:r>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 is the magnetic flux density, the unit is </a:t>
            </a:r>
            <a:r>
              <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magnetic </a:t>
            </a:r>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flux quantum ϕ</a:t>
            </a:r>
            <a:r>
              <a:rPr lang="en-US" altLang="zh-CN" sz="20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0</a:t>
            </a:r>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 hc/e</a:t>
            </a:r>
            <a:r>
              <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lgn="l"/>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When the system size is limited, the filling factor is changed to:</a:t>
            </a:r>
          </a:p>
          <a:p>
            <a:pPr marL="266700" indent="-266700" algn="l"/>
            <a:endPar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lgn="ctr"/>
            <a:r>
              <a:rPr lang="en-US" altLang="en-US"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ν=N/N</a:t>
            </a:r>
            <a:r>
              <a:rPr lang="en-US" altLang="en-US" sz="24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ϕ</a:t>
            </a:r>
          </a:p>
          <a:p>
            <a:pPr marL="266700" indent="-266700" algn="ctr"/>
            <a:endParaRPr lang="en-US" altLang="en-US" sz="24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marL="266700" indent="-266700" algn="l"/>
            <a:r>
              <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N</a:t>
            </a:r>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is</a:t>
            </a:r>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 the total number of electrons in the system，</a:t>
            </a:r>
            <a:r>
              <a:rPr lang="en-US"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N</a:t>
            </a:r>
            <a:r>
              <a:rPr lang="en-US" altLang="en-US" sz="20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ϕ</a:t>
            </a:r>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i</a:t>
            </a:r>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s the total number of flux quantum ，</a:t>
            </a:r>
            <a:r>
              <a:rPr 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definition：</a:t>
            </a:r>
          </a:p>
          <a:p>
            <a:pPr marL="266700" indent="-266700" algn="l"/>
            <a:endPar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lgn="ctr"/>
            <a:r>
              <a:rPr lang="en-US" altLang="en-US"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N</a:t>
            </a:r>
            <a:r>
              <a:rPr lang="en-US" altLang="en-US" sz="24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ϕ</a:t>
            </a:r>
            <a:r>
              <a:rPr lang="en-US" altLang="en-US"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magnetic field </a:t>
            </a:r>
            <a:r>
              <a:rPr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B</a:t>
            </a:r>
            <a:r>
              <a:rPr lang="en-US" altLang="en-US"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System area </a:t>
            </a:r>
            <a:r>
              <a:rPr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a:t>
            </a:r>
            <a:r>
              <a:rPr lang="en-US" altLang="en-US"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ϕ</a:t>
            </a:r>
            <a:r>
              <a:rPr lang="en-US" altLang="zh-CN" sz="24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0</a:t>
            </a:r>
          </a:p>
          <a:p>
            <a:pPr marL="266700" indent="-266700" algn="ctr"/>
            <a:endParaRPr lang="en-US" altLang="en-US"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66700" indent="-266700" algn="l"/>
            <a:r>
              <a:rPr lang="en-US"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N</a:t>
            </a:r>
            <a:r>
              <a:rPr lang="en-US" altLang="en-US" sz="20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ϕ</a:t>
            </a:r>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It also represents the number of electron states in the lowest Landau level or the dimension of a single electron Hilbert space</a:t>
            </a:r>
          </a:p>
          <a:p>
            <a:pPr marL="266700" indent="-266700" algn="l"/>
            <a:endPar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FQHE</a:t>
            </a:r>
          </a:p>
        </p:txBody>
      </p:sp>
      <p:graphicFrame>
        <p:nvGraphicFramePr>
          <p:cNvPr id="11" name="对象 10"/>
          <p:cNvGraphicFramePr/>
          <p:nvPr/>
        </p:nvGraphicFramePr>
        <p:xfrm>
          <a:off x="4247515" y="1281430"/>
          <a:ext cx="3496310" cy="1016635"/>
        </p:xfrm>
        <a:graphic>
          <a:graphicData uri="http://schemas.openxmlformats.org/presentationml/2006/ole">
            <mc:AlternateContent xmlns:mc="http://schemas.openxmlformats.org/markup-compatibility/2006">
              <mc:Choice xmlns:v="urn:schemas-microsoft-com:vml" Requires="v">
                <p:oleObj r:id="rId2" imgW="1701800" imgH="457200" progId="Equation.KSEE3">
                  <p:embed/>
                </p:oleObj>
              </mc:Choice>
              <mc:Fallback>
                <p:oleObj r:id="rId2" imgW="1701800" imgH="457200" progId="Equation.KSEE3">
                  <p:embed/>
                  <p:pic>
                    <p:nvPicPr>
                      <p:cNvPr id="11" name="对象 10"/>
                      <p:cNvPicPr/>
                      <p:nvPr/>
                    </p:nvPicPr>
                    <p:blipFill>
                      <a:blip r:embed="rId3"/>
                      <a:stretch>
                        <a:fillRect/>
                      </a:stretch>
                    </p:blipFill>
                    <p:spPr>
                      <a:xfrm>
                        <a:off x="4247515" y="1281430"/>
                        <a:ext cx="3496310" cy="1016635"/>
                      </a:xfrm>
                      <a:prstGeom prst="rect">
                        <a:avLst/>
                      </a:prstGeom>
                    </p:spPr>
                  </p:pic>
                </p:oleObj>
              </mc:Fallback>
            </mc:AlternateContent>
          </a:graphicData>
        </a:graphic>
      </p:graphicFrame>
      <p:sp>
        <p:nvSpPr>
          <p:cNvPr id="3" name="文本框 2"/>
          <p:cNvSpPr txBox="1"/>
          <p:nvPr/>
        </p:nvSpPr>
        <p:spPr>
          <a:xfrm>
            <a:off x="550545" y="2480945"/>
            <a:ext cx="11473180" cy="4092575"/>
          </a:xfrm>
          <a:prstGeom prst="rect">
            <a:avLst/>
          </a:prstGeom>
          <a:noFill/>
          <a:ln w="9525">
            <a:noFill/>
          </a:ln>
        </p:spPr>
        <p:txBody>
          <a:bodyPr wrap="square" anchor="t">
            <a:spAutoFit/>
          </a:bodyPr>
          <a:lstStyle/>
          <a:p>
            <a:pPr marL="266700" indent="-266700"/>
            <a:r>
              <a:rPr lang="en-US" altLang="en-US" sz="2000" b="1">
                <a:solidFill>
                  <a:srgbClr val="C00000"/>
                </a:solidFill>
                <a:latin typeface="Times New Roman" panose="02020603050405020304" pitchFamily="18" charset="0"/>
                <a:ea typeface="宋体" panose="02010600030101010101" pitchFamily="2" charset="-122"/>
              </a:rPr>
              <a:t>which tells us that there are m(N-1) powers of z</a:t>
            </a:r>
            <a:r>
              <a:rPr lang="en-US" altLang="en-US" sz="2000" b="1" baseline="-25000">
                <a:solidFill>
                  <a:srgbClr val="C00000"/>
                </a:solidFill>
                <a:latin typeface="Times New Roman" panose="02020603050405020304" pitchFamily="18" charset="0"/>
                <a:ea typeface="宋体" panose="02010600030101010101" pitchFamily="2" charset="-122"/>
              </a:rPr>
              <a:t>1</a:t>
            </a:r>
            <a:r>
              <a:rPr lang="en-US" altLang="en-US" sz="2000" b="1">
                <a:solidFill>
                  <a:srgbClr val="C00000"/>
                </a:solidFill>
                <a:latin typeface="Times New Roman" panose="02020603050405020304" pitchFamily="18" charset="0"/>
                <a:ea typeface="宋体" panose="02010600030101010101" pitchFamily="2" charset="-122"/>
              </a:rPr>
              <a:t>. </a:t>
            </a:r>
          </a:p>
          <a:p>
            <a:pPr marL="266700" indent="-266700"/>
            <a:r>
              <a:rPr lang="en-US" altLang="en-US" sz="2000" b="1">
                <a:solidFill>
                  <a:srgbClr val="C00000"/>
                </a:solidFill>
                <a:latin typeface="Times New Roman" panose="02020603050405020304" pitchFamily="18" charset="0"/>
                <a:ea typeface="宋体" panose="02010600030101010101" pitchFamily="2" charset="-122"/>
              </a:rPr>
              <a:t>This, in turn, tells us that the maximum angular momentum of the first particle is m(N-1) and so its maximum radius is</a:t>
            </a:r>
          </a:p>
          <a:p>
            <a:pPr marL="266700" indent="-266700" algn="ctr"/>
            <a:r>
              <a:rPr lang="en-US" altLang="en-US" sz="2000" b="1">
                <a:solidFill>
                  <a:srgbClr val="C00000"/>
                </a:solidFill>
                <a:latin typeface="Times New Roman" panose="02020603050405020304" pitchFamily="18" charset="0"/>
                <a:ea typeface="宋体" panose="02010600030101010101" pitchFamily="2" charset="-122"/>
              </a:rPr>
              <a:t> R ≈ (</a:t>
            </a:r>
            <a:r>
              <a:rPr lang="en-US" altLang="en-US" sz="2000" b="1">
                <a:solidFill>
                  <a:srgbClr val="C00000"/>
                </a:solidFill>
                <a:latin typeface="Times New Roman" panose="02020603050405020304" pitchFamily="18" charset="0"/>
                <a:ea typeface="宋体" panose="02010600030101010101" pitchFamily="2" charset="-122"/>
                <a:sym typeface="+mn-ea"/>
              </a:rPr>
              <a:t>m(N-1))</a:t>
            </a:r>
            <a:r>
              <a:rPr lang="en-US" altLang="en-US" sz="2000" b="1" baseline="30000">
                <a:solidFill>
                  <a:srgbClr val="C00000"/>
                </a:solidFill>
                <a:latin typeface="Times New Roman" panose="02020603050405020304" pitchFamily="18" charset="0"/>
                <a:ea typeface="宋体" panose="02010600030101010101" pitchFamily="2" charset="-122"/>
                <a:sym typeface="+mn-ea"/>
              </a:rPr>
              <a:t>1/2</a:t>
            </a:r>
            <a:r>
              <a:rPr lang="en-US" altLang="en-US" sz="2000" b="1">
                <a:solidFill>
                  <a:srgbClr val="C00000"/>
                </a:solidFill>
                <a:latin typeface="Times New Roman" panose="02020603050405020304" pitchFamily="18" charset="0"/>
                <a:ea typeface="宋体" panose="02010600030101010101" pitchFamily="2" charset="-122"/>
              </a:rPr>
              <a:t>l</a:t>
            </a:r>
            <a:r>
              <a:rPr lang="en-US" altLang="en-US" sz="2000" b="1" baseline="-25000">
                <a:solidFill>
                  <a:srgbClr val="C00000"/>
                </a:solidFill>
                <a:latin typeface="Times New Roman" panose="02020603050405020304" pitchFamily="18" charset="0"/>
                <a:ea typeface="宋体" panose="02010600030101010101" pitchFamily="2" charset="-122"/>
              </a:rPr>
              <a:t>B</a:t>
            </a:r>
            <a:endParaRPr lang="en-US" altLang="en-US" sz="2000" b="1">
              <a:solidFill>
                <a:srgbClr val="C00000"/>
              </a:solidFill>
              <a:latin typeface="Times New Roman" panose="02020603050405020304" pitchFamily="18" charset="0"/>
              <a:ea typeface="宋体" panose="02010600030101010101" pitchFamily="2" charset="-122"/>
            </a:endParaRPr>
          </a:p>
          <a:p>
            <a:pPr marL="266700" indent="-266700" algn="ctr"/>
            <a:endParaRPr lang="en-US" altLang="en-US" sz="2000" b="1">
              <a:solidFill>
                <a:srgbClr val="C00000"/>
              </a:solidFill>
              <a:latin typeface="Times New Roman" panose="02020603050405020304" pitchFamily="18" charset="0"/>
              <a:ea typeface="宋体" panose="02010600030101010101" pitchFamily="2" charset="-122"/>
            </a:endParaRPr>
          </a:p>
          <a:p>
            <a:pPr marL="266700" indent="-266700"/>
            <a:r>
              <a:rPr lang="en-US" altLang="en-US" sz="2000" b="1">
                <a:solidFill>
                  <a:srgbClr val="C00000"/>
                </a:solidFill>
                <a:latin typeface="Times New Roman" panose="02020603050405020304" pitchFamily="18" charset="0"/>
                <a:ea typeface="宋体" panose="02010600030101010101" pitchFamily="2" charset="-122"/>
              </a:rPr>
              <a:t>Correspondingly, the area of the droplet is </a:t>
            </a:r>
          </a:p>
          <a:p>
            <a:pPr marL="266700" indent="-266700" algn="ctr"/>
            <a:r>
              <a:rPr lang="en-US" altLang="en-US" sz="2000" b="1">
                <a:solidFill>
                  <a:srgbClr val="C00000"/>
                </a:solidFill>
                <a:latin typeface="Times New Roman" panose="02020603050405020304" pitchFamily="18" charset="0"/>
                <a:ea typeface="宋体" panose="02010600030101010101" pitchFamily="2" charset="-122"/>
              </a:rPr>
              <a:t>A ≈</a:t>
            </a:r>
            <a:r>
              <a:rPr lang="en-US" altLang="en-US" sz="2000" b="1">
                <a:solidFill>
                  <a:srgbClr val="C00000"/>
                </a:solidFill>
                <a:latin typeface="Times New Roman" panose="02020603050405020304" pitchFamily="18" charset="0"/>
                <a:ea typeface="宋体" panose="02010600030101010101" pitchFamily="2" charset="-122"/>
                <a:sym typeface="+mn-ea"/>
              </a:rPr>
              <a:t>πR</a:t>
            </a:r>
            <a:r>
              <a:rPr lang="en-US" altLang="en-US" sz="2000" b="1" baseline="30000">
                <a:solidFill>
                  <a:srgbClr val="C00000"/>
                </a:solidFill>
                <a:latin typeface="Times New Roman" panose="02020603050405020304" pitchFamily="18" charset="0"/>
                <a:ea typeface="宋体" panose="02010600030101010101" pitchFamily="2" charset="-122"/>
                <a:sym typeface="+mn-ea"/>
              </a:rPr>
              <a:t>2 </a:t>
            </a:r>
            <a:r>
              <a:rPr lang="en-US" altLang="en-US" sz="2000" b="1">
                <a:solidFill>
                  <a:srgbClr val="C00000"/>
                </a:solidFill>
                <a:latin typeface="Times New Roman" panose="02020603050405020304" pitchFamily="18" charset="0"/>
                <a:ea typeface="宋体" panose="02010600030101010101" pitchFamily="2" charset="-122"/>
                <a:sym typeface="+mn-ea"/>
              </a:rPr>
              <a:t>≈ </a:t>
            </a:r>
            <a:r>
              <a:rPr lang="en-US" altLang="en-US" sz="2000" b="1">
                <a:solidFill>
                  <a:srgbClr val="C00000"/>
                </a:solidFill>
                <a:latin typeface="Times New Roman" panose="02020603050405020304" pitchFamily="18" charset="0"/>
                <a:ea typeface="宋体" panose="02010600030101010101" pitchFamily="2" charset="-122"/>
              </a:rPr>
              <a:t>2πmNl</a:t>
            </a:r>
            <a:r>
              <a:rPr lang="en-US" altLang="en-US" sz="2000" b="1" baseline="30000">
                <a:solidFill>
                  <a:srgbClr val="C00000"/>
                </a:solidFill>
                <a:latin typeface="Times New Roman" panose="02020603050405020304" pitchFamily="18" charset="0"/>
                <a:ea typeface="宋体" panose="02010600030101010101" pitchFamily="2" charset="-122"/>
              </a:rPr>
              <a:t>2</a:t>
            </a:r>
            <a:r>
              <a:rPr lang="en-US" altLang="en-US" sz="2000" b="1" baseline="-25000">
                <a:solidFill>
                  <a:srgbClr val="C00000"/>
                </a:solidFill>
                <a:latin typeface="Times New Roman" panose="02020603050405020304" pitchFamily="18" charset="0"/>
                <a:ea typeface="宋体" panose="02010600030101010101" pitchFamily="2" charset="-122"/>
              </a:rPr>
              <a:t>B</a:t>
            </a:r>
            <a:r>
              <a:rPr lang="en-US" altLang="en-US" sz="2000" b="1">
                <a:solidFill>
                  <a:srgbClr val="C00000"/>
                </a:solidFill>
                <a:latin typeface="Times New Roman" panose="02020603050405020304" pitchFamily="18" charset="0"/>
                <a:ea typeface="宋体" panose="02010600030101010101" pitchFamily="2" charset="-122"/>
              </a:rPr>
              <a:t> (where we’ve replaced N-1 with N). </a:t>
            </a:r>
          </a:p>
          <a:p>
            <a:pPr marL="266700" indent="-266700" algn="ctr"/>
            <a:endParaRPr lang="en-US" altLang="en-US" sz="2000" b="1">
              <a:solidFill>
                <a:srgbClr val="C00000"/>
              </a:solidFill>
              <a:latin typeface="Times New Roman" panose="02020603050405020304" pitchFamily="18" charset="0"/>
              <a:ea typeface="宋体" panose="02010600030101010101" pitchFamily="2" charset="-122"/>
            </a:endParaRPr>
          </a:p>
          <a:p>
            <a:pPr marL="266700" indent="-266700"/>
            <a:r>
              <a:rPr lang="en-US" altLang="en-US" sz="2000" b="1">
                <a:solidFill>
                  <a:srgbClr val="C00000"/>
                </a:solidFill>
                <a:latin typeface="Times New Roman" panose="02020603050405020304" pitchFamily="18" charset="0"/>
                <a:ea typeface="宋体" panose="02010600030101010101" pitchFamily="2" charset="-122"/>
              </a:rPr>
              <a:t>Recall that the number of states in the full Landau level is </a:t>
            </a:r>
          </a:p>
          <a:p>
            <a:pPr marL="266700" indent="-266700" algn="ctr"/>
            <a:r>
              <a:rPr lang="en-US" altLang="en-US" sz="2000" b="1">
                <a:solidFill>
                  <a:srgbClr val="C00000"/>
                </a:solidFill>
                <a:latin typeface="Times New Roman" panose="02020603050405020304" pitchFamily="18" charset="0"/>
                <a:ea typeface="宋体" panose="02010600030101010101" pitchFamily="2" charset="-122"/>
              </a:rPr>
              <a:t>AB/Φ0 = A/2πl</a:t>
            </a:r>
            <a:r>
              <a:rPr lang="en-US" altLang="en-US" sz="2000" b="1" baseline="30000">
                <a:solidFill>
                  <a:srgbClr val="C00000"/>
                </a:solidFill>
                <a:latin typeface="Times New Roman" panose="02020603050405020304" pitchFamily="18" charset="0"/>
                <a:ea typeface="宋体" panose="02010600030101010101" pitchFamily="2" charset="-122"/>
              </a:rPr>
              <a:t>2</a:t>
            </a:r>
            <a:r>
              <a:rPr lang="en-US" altLang="en-US" sz="2000" b="1" baseline="-25000">
                <a:solidFill>
                  <a:srgbClr val="C00000"/>
                </a:solidFill>
                <a:latin typeface="Times New Roman" panose="02020603050405020304" pitchFamily="18" charset="0"/>
                <a:ea typeface="宋体" panose="02010600030101010101" pitchFamily="2" charset="-122"/>
              </a:rPr>
              <a:t>B </a:t>
            </a:r>
            <a:r>
              <a:rPr lang="en-US" altLang="en-US" sz="2000" b="1">
                <a:solidFill>
                  <a:srgbClr val="C00000"/>
                </a:solidFill>
                <a:latin typeface="Times New Roman" panose="02020603050405020304" pitchFamily="18" charset="0"/>
                <a:ea typeface="宋体" panose="02010600030101010101" pitchFamily="2" charset="-122"/>
              </a:rPr>
              <a:t>≈ mN. </a:t>
            </a:r>
          </a:p>
          <a:p>
            <a:pPr marL="266700" indent="-266700" algn="ctr"/>
            <a:endParaRPr lang="en-US" altLang="en-US" sz="2000" b="1">
              <a:solidFill>
                <a:srgbClr val="C00000"/>
              </a:solidFill>
              <a:latin typeface="Times New Roman" panose="02020603050405020304" pitchFamily="18" charset="0"/>
              <a:ea typeface="宋体" panose="02010600030101010101" pitchFamily="2" charset="-122"/>
            </a:endParaRPr>
          </a:p>
          <a:p>
            <a:pPr marL="266700" indent="-266700"/>
            <a:r>
              <a:rPr lang="en-US" altLang="en-US" sz="2000" b="1">
                <a:solidFill>
                  <a:srgbClr val="C00000"/>
                </a:solidFill>
                <a:latin typeface="Times New Roman" panose="02020603050405020304" pitchFamily="18" charset="0"/>
                <a:ea typeface="宋体" panose="02010600030101010101" pitchFamily="2" charset="-122"/>
              </a:rPr>
              <a:t>This argument gives us the filling fraction:</a:t>
            </a:r>
          </a:p>
          <a:p>
            <a:pPr marL="266700" indent="-266700" algn="ctr"/>
            <a:r>
              <a:rPr lang="en-US"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ν</a:t>
            </a:r>
            <a:r>
              <a:rPr lang="en-US" altLang="en-US" sz="2000" b="1">
                <a:solidFill>
                  <a:srgbClr val="C00000"/>
                </a:solidFill>
                <a:latin typeface="Times New Roman" panose="02020603050405020304" pitchFamily="18" charset="0"/>
                <a:ea typeface="宋体" panose="02010600030101010101" pitchFamily="2" charset="-122"/>
              </a:rPr>
              <a:t>=</a:t>
            </a:r>
            <a:r>
              <a:rPr lang="en-US"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N</a:t>
            </a:r>
            <a:r>
              <a:rPr lang="en-US" altLang="en-US" sz="20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ϕ</a:t>
            </a:r>
            <a:r>
              <a:rPr lang="en-US"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magnetic field </a:t>
            </a:r>
            <a:r>
              <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B</a:t>
            </a:r>
            <a:r>
              <a:rPr lang="en-US"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System area </a:t>
            </a:r>
            <a:r>
              <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a:t>
            </a:r>
            <a:r>
              <a:rPr lang="en-US"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ϕ</a:t>
            </a:r>
            <a:r>
              <a:rPr lang="en-US" altLang="zh-CN" sz="20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0</a:t>
            </a:r>
            <a:r>
              <a:rPr lang="en-US" altLang="en-US" sz="2000" b="1">
                <a:solidFill>
                  <a:srgbClr val="C00000"/>
                </a:solidFill>
                <a:latin typeface="Times New Roman" panose="02020603050405020304" pitchFamily="18" charset="0"/>
                <a:ea typeface="宋体" panose="02010600030101010101" pitchFamily="2" charset="-122"/>
              </a:rPr>
              <a:t>=N/mN=1/m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latin typeface="Times New Roman" panose="02020603050405020304" pitchFamily="18" charset="0"/>
                <a:ea typeface="宋体" panose="02010600030101010101" pitchFamily="2" charset="-122"/>
                <a:sym typeface="+mn-ea"/>
              </a:rPr>
              <a:t>Plasma Analogy</a:t>
            </a:r>
            <a:endParaRPr lang="en-US" b="1">
              <a:latin typeface="Times New Roman" panose="02020603050405020304" pitchFamily="18" charset="0"/>
              <a:cs typeface="Times New Roman" panose="02020603050405020304" pitchFamily="18" charset="0"/>
            </a:endParaRPr>
          </a:p>
        </p:txBody>
      </p:sp>
      <p:graphicFrame>
        <p:nvGraphicFramePr>
          <p:cNvPr id="14" name="对象 13">
            <a:hlinkClick r:id="" action="ppaction://ole?verb=0"/>
          </p:cNvPr>
          <p:cNvGraphicFramePr>
            <a:graphicFrameLocks noChangeAspect="1"/>
          </p:cNvGraphicFramePr>
          <p:nvPr/>
        </p:nvGraphicFramePr>
        <p:xfrm>
          <a:off x="3650615" y="1180147"/>
          <a:ext cx="4316730" cy="994410"/>
        </p:xfrm>
        <a:graphic>
          <a:graphicData uri="http://schemas.openxmlformats.org/presentationml/2006/ole">
            <mc:AlternateContent xmlns:mc="http://schemas.openxmlformats.org/markup-compatibility/2006">
              <mc:Choice xmlns:v="urn:schemas-microsoft-com:vml" Requires="v">
                <p:oleObj r:id="rId2" imgW="1930400" imgH="444500" progId="Equation.KSEE3">
                  <p:embed/>
                </p:oleObj>
              </mc:Choice>
              <mc:Fallback>
                <p:oleObj r:id="rId2" imgW="1930400" imgH="444500" progId="Equation.KSEE3">
                  <p:embed/>
                  <p:pic>
                    <p:nvPicPr>
                      <p:cNvPr id="14" name="对象 13">
                        <a:hlinkClick r:id="" action="ppaction://ole?verb=0"/>
                      </p:cNvPr>
                      <p:cNvPicPr/>
                      <p:nvPr/>
                    </p:nvPicPr>
                    <p:blipFill>
                      <a:blip r:embed="rId3"/>
                      <a:stretch>
                        <a:fillRect/>
                      </a:stretch>
                    </p:blipFill>
                    <p:spPr>
                      <a:xfrm>
                        <a:off x="3650615" y="1180147"/>
                        <a:ext cx="4316730" cy="994410"/>
                      </a:xfrm>
                      <a:prstGeom prst="rect">
                        <a:avLst/>
                      </a:prstGeom>
                    </p:spPr>
                  </p:pic>
                </p:oleObj>
              </mc:Fallback>
            </mc:AlternateContent>
          </a:graphicData>
        </a:graphic>
      </p:graphicFrame>
      <p:sp>
        <p:nvSpPr>
          <p:cNvPr id="6" name="文本框 5"/>
          <p:cNvSpPr txBox="1"/>
          <p:nvPr/>
        </p:nvSpPr>
        <p:spPr>
          <a:xfrm>
            <a:off x="142240" y="2317115"/>
            <a:ext cx="11907520" cy="193802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Laughlin wavefunctions are very easy to write down. But it’s hard to actually compute </a:t>
            </a:r>
          </a:p>
          <a:p>
            <a:pPr marL="266700" indent="-266700"/>
            <a:r>
              <a:rPr lang="en-US"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The reason is simple: they are wavefunctions for a macroscopic number of particles which means that if we want to compute expectation values of operators, we’re going to have to do a macroscopic number of integrals </a:t>
            </a:r>
            <a:r>
              <a:rPr lang="en-US"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a:t>
            </a:r>
            <a:r>
              <a:rPr lang="en-US" altLang="en-US" sz="20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z</a:t>
            </a:r>
            <a:r>
              <a:rPr lang="en-US" altLang="en-US"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and that’s difficult.</a:t>
            </a:r>
          </a:p>
          <a:p>
            <a:pPr marL="266700" indent="-266700"/>
            <a:r>
              <a:rPr lang="en-US" altLang="en-US" sz="2000" b="1" dirty="0">
                <a:solidFill>
                  <a:srgbClr val="C00000"/>
                </a:solidFill>
                <a:latin typeface="Times New Roman" panose="02020603050405020304" pitchFamily="18" charset="0"/>
                <a:ea typeface="宋体" panose="02010600030101010101" pitchFamily="2" charset="-122"/>
              </a:rPr>
              <a:t>    For example, suppose that we want to figure out the average density of the quantum Hall droplet. </a:t>
            </a:r>
          </a:p>
          <a:p>
            <a:pPr marL="266700" indent="-266700"/>
            <a:r>
              <a:rPr lang="en-US" altLang="en-US" sz="2000" b="1" dirty="0">
                <a:solidFill>
                  <a:srgbClr val="C00000"/>
                </a:solidFill>
                <a:latin typeface="Times New Roman" panose="02020603050405020304" pitchFamily="18" charset="0"/>
                <a:ea typeface="宋体" panose="02010600030101010101" pitchFamily="2" charset="-122"/>
              </a:rPr>
              <a:t>    We need to compute the expectation value of the density operator:</a:t>
            </a:r>
          </a:p>
        </p:txBody>
      </p:sp>
      <p:graphicFrame>
        <p:nvGraphicFramePr>
          <p:cNvPr id="7" name="对象 6">
            <a:hlinkClick r:id="" action="ppaction://ole?verb=0"/>
          </p:cNvPr>
          <p:cNvGraphicFramePr>
            <a:graphicFrameLocks noChangeAspect="1"/>
          </p:cNvGraphicFramePr>
          <p:nvPr/>
        </p:nvGraphicFramePr>
        <p:xfrm>
          <a:off x="2938462" y="4204335"/>
          <a:ext cx="6612890" cy="2503170"/>
        </p:xfrm>
        <a:graphic>
          <a:graphicData uri="http://schemas.openxmlformats.org/presentationml/2006/ole">
            <mc:AlternateContent xmlns:mc="http://schemas.openxmlformats.org/markup-compatibility/2006">
              <mc:Choice xmlns:v="urn:schemas-microsoft-com:vml" Requires="v">
                <p:oleObj r:id="rId4" imgW="3416300" imgH="1346200" progId="Equation.KSEE3">
                  <p:embed/>
                </p:oleObj>
              </mc:Choice>
              <mc:Fallback>
                <p:oleObj r:id="rId4" imgW="3416300" imgH="1346200" progId="Equation.KSEE3">
                  <p:embed/>
                  <p:pic>
                    <p:nvPicPr>
                      <p:cNvPr id="7" name="对象 6">
                        <a:hlinkClick r:id="" action="ppaction://ole?verb=0"/>
                      </p:cNvPr>
                      <p:cNvPicPr/>
                      <p:nvPr/>
                    </p:nvPicPr>
                    <p:blipFill>
                      <a:blip r:embed="rId5"/>
                      <a:stretch>
                        <a:fillRect/>
                      </a:stretch>
                    </p:blipFill>
                    <p:spPr>
                      <a:xfrm>
                        <a:off x="2938462" y="4204335"/>
                        <a:ext cx="6612890" cy="2503170"/>
                      </a:xfrm>
                      <a:prstGeom prst="rect">
                        <a:avLst/>
                      </a:prstGeom>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latin typeface="Times New Roman" panose="02020603050405020304" pitchFamily="18" charset="0"/>
                <a:ea typeface="宋体" panose="02010600030101010101" pitchFamily="2" charset="-122"/>
                <a:sym typeface="+mn-ea"/>
              </a:rPr>
              <a:t>Plasma Analogy</a:t>
            </a:r>
            <a:endParaRPr lang="en-US" b="1">
              <a:latin typeface="Times New Roman" panose="02020603050405020304" pitchFamily="18" charset="0"/>
              <a:cs typeface="Times New Roman" panose="02020603050405020304" pitchFamily="18" charset="0"/>
            </a:endParaRPr>
          </a:p>
        </p:txBody>
      </p:sp>
      <p:sp>
        <p:nvSpPr>
          <p:cNvPr id="6" name="文本框 5"/>
          <p:cNvSpPr txBox="1"/>
          <p:nvPr/>
        </p:nvSpPr>
        <p:spPr>
          <a:xfrm>
            <a:off x="550545" y="1408430"/>
            <a:ext cx="11546205" cy="70675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We’ll now show that this is the potential energy for a plasma of N charged particles moving in two-dimensions, where each particle carried electric charge q = -m.</a:t>
            </a:r>
          </a:p>
        </p:txBody>
      </p:sp>
      <p:graphicFrame>
        <p:nvGraphicFramePr>
          <p:cNvPr id="3" name="对象 2">
            <a:hlinkClick r:id="" action="ppaction://ole?verb=0"/>
          </p:cNvPr>
          <p:cNvGraphicFramePr>
            <a:graphicFrameLocks noChangeAspect="1"/>
          </p:cNvGraphicFramePr>
          <p:nvPr/>
        </p:nvGraphicFramePr>
        <p:xfrm>
          <a:off x="2551430" y="2486025"/>
          <a:ext cx="7205345" cy="3385820"/>
        </p:xfrm>
        <a:graphic>
          <a:graphicData uri="http://schemas.openxmlformats.org/presentationml/2006/ole">
            <mc:AlternateContent xmlns:mc="http://schemas.openxmlformats.org/markup-compatibility/2006">
              <mc:Choice xmlns:v="urn:schemas-microsoft-com:vml" Requires="v">
                <p:oleObj r:id="rId2" imgW="2946400" imgH="1384300" progId="Equation.KSEE3">
                  <p:embed/>
                </p:oleObj>
              </mc:Choice>
              <mc:Fallback>
                <p:oleObj r:id="rId2" imgW="2946400" imgH="1384300" progId="Equation.KSEE3">
                  <p:embed/>
                  <p:pic>
                    <p:nvPicPr>
                      <p:cNvPr id="3" name="对象 2">
                        <a:hlinkClick r:id="" action="ppaction://ole?verb=0"/>
                      </p:cNvPr>
                      <p:cNvPicPr/>
                      <p:nvPr/>
                    </p:nvPicPr>
                    <p:blipFill>
                      <a:blip r:embed="rId3"/>
                      <a:stretch>
                        <a:fillRect/>
                      </a:stretch>
                    </p:blipFill>
                    <p:spPr>
                      <a:xfrm>
                        <a:off x="2551430" y="2486025"/>
                        <a:ext cx="7205345" cy="3385820"/>
                      </a:xfrm>
                      <a:prstGeom prst="rect">
                        <a:avLst/>
                      </a:prstGeom>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latin typeface="Times New Roman" panose="02020603050405020304" pitchFamily="18" charset="0"/>
                <a:ea typeface="宋体" panose="02010600030101010101" pitchFamily="2" charset="-122"/>
                <a:sym typeface="+mn-ea"/>
              </a:rPr>
              <a:t>Plasma Analogy</a:t>
            </a:r>
            <a:endParaRPr lang="en-US" b="1">
              <a:latin typeface="Times New Roman" panose="02020603050405020304" pitchFamily="18" charset="0"/>
              <a:cs typeface="Times New Roman" panose="02020603050405020304" pitchFamily="18" charset="0"/>
            </a:endParaRPr>
          </a:p>
        </p:txBody>
      </p:sp>
      <p:sp>
        <p:nvSpPr>
          <p:cNvPr id="6" name="文本框 5"/>
          <p:cNvSpPr txBox="1"/>
          <p:nvPr/>
        </p:nvSpPr>
        <p:spPr>
          <a:xfrm>
            <a:off x="381000" y="1706245"/>
            <a:ext cx="11546205" cy="1015663"/>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The key observation is that the expectation value has the same formal structure as the kind of things we compute in classical statistical mechanics, with the denominator interpreted as the partition function:</a:t>
            </a:r>
          </a:p>
        </p:txBody>
      </p:sp>
      <p:graphicFrame>
        <p:nvGraphicFramePr>
          <p:cNvPr id="3" name="对象 2">
            <a:hlinkClick r:id="" action="ppaction://ole?verb=0"/>
          </p:cNvPr>
          <p:cNvGraphicFramePr>
            <a:graphicFrameLocks noChangeAspect="1"/>
          </p:cNvGraphicFramePr>
          <p:nvPr/>
        </p:nvGraphicFramePr>
        <p:xfrm>
          <a:off x="2928620" y="2517140"/>
          <a:ext cx="6607175" cy="2202815"/>
        </p:xfrm>
        <a:graphic>
          <a:graphicData uri="http://schemas.openxmlformats.org/presentationml/2006/ole">
            <mc:AlternateContent xmlns:mc="http://schemas.openxmlformats.org/markup-compatibility/2006">
              <mc:Choice xmlns:v="urn:schemas-microsoft-com:vml" Requires="v">
                <p:oleObj r:id="rId2" imgW="2743200" imgH="914400" progId="Equation.KSEE3">
                  <p:embed/>
                </p:oleObj>
              </mc:Choice>
              <mc:Fallback>
                <p:oleObj r:id="rId2" imgW="2743200" imgH="914400" progId="Equation.KSEE3">
                  <p:embed/>
                  <p:pic>
                    <p:nvPicPr>
                      <p:cNvPr id="3" name="对象 2">
                        <a:hlinkClick r:id="" action="ppaction://ole?verb=0"/>
                      </p:cNvPr>
                      <p:cNvPicPr/>
                      <p:nvPr/>
                    </p:nvPicPr>
                    <p:blipFill>
                      <a:blip r:embed="rId3"/>
                      <a:stretch>
                        <a:fillRect/>
                      </a:stretch>
                    </p:blipFill>
                    <p:spPr>
                      <a:xfrm>
                        <a:off x="2928620" y="2517140"/>
                        <a:ext cx="6607175" cy="2202815"/>
                      </a:xfrm>
                      <a:prstGeom prst="rect">
                        <a:avLst/>
                      </a:prstGeom>
                    </p:spPr>
                  </p:pic>
                </p:oleObj>
              </mc:Fallback>
            </mc:AlternateContent>
          </a:graphicData>
        </a:graphic>
      </p:graphicFrame>
      <p:sp>
        <p:nvSpPr>
          <p:cNvPr id="8" name="文本框 7"/>
          <p:cNvSpPr txBox="1"/>
          <p:nvPr/>
        </p:nvSpPr>
        <p:spPr>
          <a:xfrm>
            <a:off x="550545" y="4869815"/>
            <a:ext cx="10908030" cy="1015663"/>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Indeed, we can make this analogy sharper by writing the probability distribution</a:t>
            </a:r>
            <a:r>
              <a:rPr lang="zh-CN" altLang="en-US" sz="2000" b="1" dirty="0">
                <a:solidFill>
                  <a:srgbClr val="C00000"/>
                </a:solidFill>
                <a:latin typeface="Times New Roman" panose="02020603050405020304" pitchFamily="18" charset="0"/>
                <a:ea typeface="宋体" panose="02010600030101010101" pitchFamily="2" charset="-122"/>
              </a:rPr>
              <a:t>，</a:t>
            </a:r>
            <a:r>
              <a:rPr lang="en-US" altLang="en-US" sz="2000" b="1" dirty="0">
                <a:solidFill>
                  <a:srgbClr val="C00000"/>
                </a:solidFill>
                <a:latin typeface="Times New Roman" panose="02020603050405020304" pitchFamily="18" charset="0"/>
                <a:ea typeface="宋体" panose="02010600030101010101" pitchFamily="2" charset="-122"/>
              </a:rPr>
              <a:t>so it looks like a Boltzmann distribution function,β — which, in a statistical mechanics context is interpreted as inverse temperature — to take the specific value</a:t>
            </a:r>
            <a:r>
              <a:rPr lang="zh-CN" altLang="en-US" sz="2000" b="1" dirty="0">
                <a:solidFill>
                  <a:srgbClr val="C00000"/>
                </a:solidFill>
                <a:latin typeface="Times New Roman" panose="02020603050405020304" pitchFamily="18" charset="0"/>
                <a:ea typeface="宋体" panose="02010600030101010101" pitchFamily="2" charset="-122"/>
              </a:rPr>
              <a:t>：</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β</a:t>
            </a: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=2/m</a:t>
            </a:r>
            <a:endPar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latin typeface="Times New Roman" panose="02020603050405020304" pitchFamily="18" charset="0"/>
                <a:ea typeface="宋体" panose="02010600030101010101" pitchFamily="2" charset="-122"/>
                <a:sym typeface="+mn-ea"/>
              </a:rPr>
              <a:t>Plasma Analogy</a:t>
            </a:r>
            <a:endParaRPr lang="en-US" b="1">
              <a:latin typeface="Times New Roman" panose="02020603050405020304" pitchFamily="18" charset="0"/>
              <a:cs typeface="Times New Roman" panose="02020603050405020304" pitchFamily="18" charset="0"/>
            </a:endParaRPr>
          </a:p>
        </p:txBody>
      </p:sp>
      <p:graphicFrame>
        <p:nvGraphicFramePr>
          <p:cNvPr id="9" name="对象 8"/>
          <p:cNvGraphicFramePr/>
          <p:nvPr/>
        </p:nvGraphicFramePr>
        <p:xfrm>
          <a:off x="2458085" y="1706245"/>
          <a:ext cx="7110095" cy="1250315"/>
        </p:xfrm>
        <a:graphic>
          <a:graphicData uri="http://schemas.openxmlformats.org/presentationml/2006/ole">
            <mc:AlternateContent xmlns:mc="http://schemas.openxmlformats.org/markup-compatibility/2006">
              <mc:Choice xmlns:v="urn:schemas-microsoft-com:vml" Requires="v">
                <p:oleObj r:id="rId2" imgW="5427980" imgH="1086485" progId="Equation.KSEE3">
                  <p:embed/>
                </p:oleObj>
              </mc:Choice>
              <mc:Fallback>
                <p:oleObj r:id="rId2" imgW="5427980" imgH="1086485" progId="Equation.KSEE3">
                  <p:embed/>
                  <p:pic>
                    <p:nvPicPr>
                      <p:cNvPr id="9" name="对象 8"/>
                      <p:cNvPicPr/>
                      <p:nvPr/>
                    </p:nvPicPr>
                    <p:blipFill>
                      <a:blip r:embed="rId3"/>
                      <a:stretch>
                        <a:fillRect/>
                      </a:stretch>
                    </p:blipFill>
                    <p:spPr>
                      <a:xfrm>
                        <a:off x="2458085" y="1706245"/>
                        <a:ext cx="7110095" cy="1250315"/>
                      </a:xfrm>
                      <a:prstGeom prst="rect">
                        <a:avLst/>
                      </a:prstGeom>
                    </p:spPr>
                  </p:pic>
                </p:oleObj>
              </mc:Fallback>
            </mc:AlternateContent>
          </a:graphicData>
        </a:graphic>
      </p:graphicFrame>
      <p:sp>
        <p:nvSpPr>
          <p:cNvPr id="11" name="文本框 10"/>
          <p:cNvSpPr txBox="1"/>
          <p:nvPr/>
        </p:nvSpPr>
        <p:spPr>
          <a:xfrm>
            <a:off x="300355" y="3055620"/>
            <a:ext cx="11591925" cy="706755"/>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Note that Poisson equation in two dimensions says that the electrostatic potential generated by a point charge q is:</a:t>
            </a:r>
          </a:p>
        </p:txBody>
      </p:sp>
      <p:graphicFrame>
        <p:nvGraphicFramePr>
          <p:cNvPr id="12" name="对象 11">
            <a:hlinkClick r:id="" action="ppaction://ole?verb=0"/>
          </p:cNvPr>
          <p:cNvGraphicFramePr>
            <a:graphicFrameLocks noChangeAspect="1"/>
          </p:cNvGraphicFramePr>
          <p:nvPr/>
        </p:nvGraphicFramePr>
        <p:xfrm>
          <a:off x="3161665" y="3522345"/>
          <a:ext cx="5472430" cy="1127760"/>
        </p:xfrm>
        <a:graphic>
          <a:graphicData uri="http://schemas.openxmlformats.org/presentationml/2006/ole">
            <mc:AlternateContent xmlns:mc="http://schemas.openxmlformats.org/markup-compatibility/2006">
              <mc:Choice xmlns:v="urn:schemas-microsoft-com:vml" Requires="v">
                <p:oleObj r:id="rId4" imgW="2095500" imgH="431800" progId="Equation.KSEE3">
                  <p:embed/>
                </p:oleObj>
              </mc:Choice>
              <mc:Fallback>
                <p:oleObj r:id="rId4" imgW="2095500" imgH="431800" progId="Equation.KSEE3">
                  <p:embed/>
                  <p:pic>
                    <p:nvPicPr>
                      <p:cNvPr id="12" name="对象 11">
                        <a:hlinkClick r:id="" action="ppaction://ole?verb=0"/>
                      </p:cNvPr>
                      <p:cNvPicPr/>
                      <p:nvPr/>
                    </p:nvPicPr>
                    <p:blipFill>
                      <a:blip r:embed="rId5"/>
                      <a:stretch>
                        <a:fillRect/>
                      </a:stretch>
                    </p:blipFill>
                    <p:spPr>
                      <a:xfrm>
                        <a:off x="3161665" y="3522345"/>
                        <a:ext cx="5472430" cy="1127760"/>
                      </a:xfrm>
                      <a:prstGeom prst="rect">
                        <a:avLst/>
                      </a:prstGeom>
                    </p:spPr>
                  </p:pic>
                </p:oleObj>
              </mc:Fallback>
            </mc:AlternateContent>
          </a:graphicData>
        </a:graphic>
      </p:graphicFrame>
      <p:sp>
        <p:nvSpPr>
          <p:cNvPr id="13" name="椭圆 12"/>
          <p:cNvSpPr/>
          <p:nvPr/>
        </p:nvSpPr>
        <p:spPr>
          <a:xfrm>
            <a:off x="4062730" y="1572260"/>
            <a:ext cx="3449320" cy="16402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229985" y="3649980"/>
            <a:ext cx="2597785" cy="9912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p:nvPr/>
        </p:nvCxnSpPr>
        <p:spPr>
          <a:xfrm>
            <a:off x="6747510" y="3154045"/>
            <a:ext cx="355600" cy="44196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49580" y="5050790"/>
            <a:ext cx="11442700" cy="101473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The first term is the Coulomb potential between two particles of charge q when both the particle and the electric field lines are restricted to lie in a 2D plane. Namely, the potential energy between two particles of charge q is then U = </a:t>
            </a:r>
            <a:r>
              <a:rPr lang="en-US" altLang="en-US" sz="2000" b="1" dirty="0" err="1">
                <a:solidFill>
                  <a:srgbClr val="C00000"/>
                </a:solidFill>
                <a:latin typeface="Times New Roman" panose="02020603050405020304" pitchFamily="18" charset="0"/>
                <a:ea typeface="宋体" panose="02010600030101010101" pitchFamily="2" charset="-122"/>
              </a:rPr>
              <a:t>q</a:t>
            </a:r>
            <a:r>
              <a:rPr lang="en-US" altLang="en-US" sz="20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ϕ</a:t>
            </a:r>
            <a:r>
              <a:rPr lang="en-US" altLang="en-US" sz="2000" b="1" dirty="0">
                <a:solidFill>
                  <a:srgbClr val="C00000"/>
                </a:solidFill>
                <a:latin typeface="Times New Roman" panose="02020603050405020304" pitchFamily="18" charset="0"/>
                <a:ea typeface="宋体" panose="02010600030101010101" pitchFamily="2" charset="-122"/>
              </a:rPr>
              <a:t>, which is indeed the first term.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latin typeface="Times New Roman" panose="02020603050405020304" pitchFamily="18" charset="0"/>
                <a:ea typeface="宋体" panose="02010600030101010101" pitchFamily="2" charset="-122"/>
                <a:sym typeface="+mn-ea"/>
              </a:rPr>
              <a:t>Plasma Analogy</a:t>
            </a:r>
            <a:endParaRPr lang="en-US" b="1">
              <a:latin typeface="Times New Roman" panose="02020603050405020304" pitchFamily="18" charset="0"/>
              <a:cs typeface="Times New Roman" panose="02020603050405020304" pitchFamily="18" charset="0"/>
            </a:endParaRPr>
          </a:p>
        </p:txBody>
      </p:sp>
      <p:graphicFrame>
        <p:nvGraphicFramePr>
          <p:cNvPr id="9" name="对象 8"/>
          <p:cNvGraphicFramePr/>
          <p:nvPr/>
        </p:nvGraphicFramePr>
        <p:xfrm>
          <a:off x="3220720" y="1200150"/>
          <a:ext cx="5880735" cy="954405"/>
        </p:xfrm>
        <a:graphic>
          <a:graphicData uri="http://schemas.openxmlformats.org/presentationml/2006/ole">
            <mc:AlternateContent xmlns:mc="http://schemas.openxmlformats.org/markup-compatibility/2006">
              <mc:Choice xmlns:v="urn:schemas-microsoft-com:vml" Requires="v">
                <p:oleObj r:id="rId2" imgW="5427980" imgH="1086485" progId="Equation.KSEE3">
                  <p:embed/>
                </p:oleObj>
              </mc:Choice>
              <mc:Fallback>
                <p:oleObj r:id="rId2" imgW="5427980" imgH="1086485" progId="Equation.KSEE3">
                  <p:embed/>
                  <p:pic>
                    <p:nvPicPr>
                      <p:cNvPr id="9" name="对象 8"/>
                      <p:cNvPicPr/>
                      <p:nvPr/>
                    </p:nvPicPr>
                    <p:blipFill>
                      <a:blip r:embed="rId3"/>
                      <a:stretch>
                        <a:fillRect/>
                      </a:stretch>
                    </p:blipFill>
                    <p:spPr>
                      <a:xfrm>
                        <a:off x="3220720" y="1200150"/>
                        <a:ext cx="5880735" cy="954405"/>
                      </a:xfrm>
                      <a:prstGeom prst="rect">
                        <a:avLst/>
                      </a:prstGeom>
                    </p:spPr>
                  </p:pic>
                </p:oleObj>
              </mc:Fallback>
            </mc:AlternateContent>
          </a:graphicData>
        </a:graphic>
      </p:graphicFrame>
      <p:sp>
        <p:nvSpPr>
          <p:cNvPr id="11" name="文本框 10"/>
          <p:cNvSpPr txBox="1"/>
          <p:nvPr/>
        </p:nvSpPr>
        <p:spPr>
          <a:xfrm>
            <a:off x="170815" y="2154555"/>
            <a:ext cx="11591925" cy="101473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The second term describes a </a:t>
            </a:r>
            <a:r>
              <a:rPr lang="en-US" altLang="en-US" sz="2000" b="1" dirty="0" err="1">
                <a:solidFill>
                  <a:srgbClr val="C00000"/>
                </a:solidFill>
                <a:latin typeface="Times New Roman" panose="02020603050405020304" pitchFamily="18" charset="0"/>
                <a:ea typeface="宋体" panose="02010600030101010101" pitchFamily="2" charset="-122"/>
              </a:rPr>
              <a:t>neutralising</a:t>
            </a:r>
            <a:r>
              <a:rPr lang="en-US" altLang="en-US" sz="2000" b="1" dirty="0">
                <a:solidFill>
                  <a:srgbClr val="C00000"/>
                </a:solidFill>
                <a:latin typeface="Times New Roman" panose="02020603050405020304" pitchFamily="18" charset="0"/>
                <a:ea typeface="宋体" panose="02010600030101010101" pitchFamily="2" charset="-122"/>
              </a:rPr>
              <a:t> background of constant charge. A constant background of charge density ρ</a:t>
            </a:r>
            <a:r>
              <a:rPr lang="en-US" altLang="en-US" sz="2000" b="1" baseline="-25000" dirty="0">
                <a:solidFill>
                  <a:srgbClr val="C00000"/>
                </a:solidFill>
                <a:latin typeface="Times New Roman" panose="02020603050405020304" pitchFamily="18" charset="0"/>
                <a:ea typeface="宋体" panose="02010600030101010101" pitchFamily="2" charset="-122"/>
              </a:rPr>
              <a:t>0</a:t>
            </a:r>
            <a:r>
              <a:rPr lang="en-US" altLang="en-US" sz="2000" b="1" dirty="0">
                <a:solidFill>
                  <a:srgbClr val="C00000"/>
                </a:solidFill>
                <a:latin typeface="Times New Roman" panose="02020603050405020304" pitchFamily="18" charset="0"/>
                <a:ea typeface="宋体" panose="02010600030101010101" pitchFamily="2" charset="-122"/>
              </a:rPr>
              <a:t> would have electrostatic potential obeying −∇</a:t>
            </a:r>
            <a:r>
              <a:rPr lang="en-US" altLang="en-US" sz="2000" b="1" baseline="30000" dirty="0">
                <a:solidFill>
                  <a:srgbClr val="C00000"/>
                </a:solidFill>
                <a:latin typeface="Times New Roman" panose="02020603050405020304" pitchFamily="18" charset="0"/>
                <a:ea typeface="宋体" panose="02010600030101010101" pitchFamily="2" charset="-122"/>
              </a:rPr>
              <a:t>2</a:t>
            </a:r>
            <a:r>
              <a:rPr lang="en-US"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ϕ</a:t>
            </a:r>
            <a:r>
              <a:rPr lang="en-US" altLang="en-US" sz="2000" b="1" dirty="0">
                <a:solidFill>
                  <a:srgbClr val="C00000"/>
                </a:solidFill>
                <a:latin typeface="Times New Roman" panose="02020603050405020304" pitchFamily="18" charset="0"/>
                <a:ea typeface="宋体" panose="02010600030101010101" pitchFamily="2" charset="-122"/>
              </a:rPr>
              <a:t> = 2πρ</a:t>
            </a:r>
            <a:r>
              <a:rPr lang="en-US" altLang="en-US" sz="2000" b="1" baseline="-25000" dirty="0">
                <a:solidFill>
                  <a:srgbClr val="C00000"/>
                </a:solidFill>
                <a:latin typeface="Times New Roman" panose="02020603050405020304" pitchFamily="18" charset="0"/>
                <a:ea typeface="宋体" panose="02010600030101010101" pitchFamily="2" charset="-122"/>
              </a:rPr>
              <a:t>0</a:t>
            </a:r>
            <a:r>
              <a:rPr lang="en-US" altLang="en-US" sz="2000" b="1" dirty="0">
                <a:solidFill>
                  <a:srgbClr val="C00000"/>
                </a:solidFill>
                <a:latin typeface="Times New Roman" panose="02020603050405020304" pitchFamily="18" charset="0"/>
                <a:ea typeface="宋体" panose="02010600030101010101" pitchFamily="2" charset="-122"/>
              </a:rPr>
              <a:t>. Meanwhile, the second term in the potential obey</a:t>
            </a:r>
          </a:p>
        </p:txBody>
      </p:sp>
      <p:graphicFrame>
        <p:nvGraphicFramePr>
          <p:cNvPr id="12" name="对象 11">
            <a:hlinkClick r:id="" action="ppaction://ole?verb=0"/>
          </p:cNvPr>
          <p:cNvGraphicFramePr>
            <a:graphicFrameLocks noChangeAspect="1"/>
          </p:cNvGraphicFramePr>
          <p:nvPr/>
        </p:nvGraphicFramePr>
        <p:xfrm>
          <a:off x="3351530" y="2943225"/>
          <a:ext cx="5964555" cy="2818130"/>
        </p:xfrm>
        <a:graphic>
          <a:graphicData uri="http://schemas.openxmlformats.org/presentationml/2006/ole">
            <mc:AlternateContent xmlns:mc="http://schemas.openxmlformats.org/markup-compatibility/2006">
              <mc:Choice xmlns:v="urn:schemas-microsoft-com:vml" Requires="v">
                <p:oleObj r:id="rId4" imgW="3175000" imgH="1498600" progId="Equation.KSEE3">
                  <p:embed/>
                </p:oleObj>
              </mc:Choice>
              <mc:Fallback>
                <p:oleObj r:id="rId4" imgW="3175000" imgH="1498600" progId="Equation.KSEE3">
                  <p:embed/>
                  <p:pic>
                    <p:nvPicPr>
                      <p:cNvPr id="12" name="对象 11">
                        <a:hlinkClick r:id="" action="ppaction://ole?verb=0"/>
                      </p:cNvPr>
                      <p:cNvPicPr/>
                      <p:nvPr/>
                    </p:nvPicPr>
                    <p:blipFill>
                      <a:blip r:embed="rId5"/>
                      <a:stretch>
                        <a:fillRect/>
                      </a:stretch>
                    </p:blipFill>
                    <p:spPr>
                      <a:xfrm>
                        <a:off x="3351530" y="2943225"/>
                        <a:ext cx="5964555" cy="2818130"/>
                      </a:xfrm>
                      <a:prstGeom prst="rect">
                        <a:avLst/>
                      </a:prstGeom>
                    </p:spPr>
                  </p:pic>
                </p:oleObj>
              </mc:Fallback>
            </mc:AlternateContent>
          </a:graphicData>
        </a:graphic>
      </p:graphicFrame>
      <p:sp>
        <p:nvSpPr>
          <p:cNvPr id="13" name="椭圆 12"/>
          <p:cNvSpPr/>
          <p:nvPr/>
        </p:nvSpPr>
        <p:spPr>
          <a:xfrm>
            <a:off x="6488430" y="1199515"/>
            <a:ext cx="3449320" cy="10388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97485" y="5848350"/>
            <a:ext cx="11796395" cy="706755"/>
          </a:xfrm>
          <a:prstGeom prst="rect">
            <a:avLst/>
          </a:prstGeom>
          <a:noFill/>
          <a:ln w="9525">
            <a:noFill/>
          </a:ln>
        </p:spPr>
        <p:txBody>
          <a:bodyPr wrap="square" anchor="t">
            <a:spAutoFit/>
          </a:bodyPr>
          <a:lstStyle/>
          <a:p>
            <a:pPr marL="266700" indent="-266700"/>
            <a:r>
              <a:rPr lang="en-US" altLang="en-US" sz="2000" b="1">
                <a:solidFill>
                  <a:srgbClr val="C00000"/>
                </a:solidFill>
                <a:latin typeface="Times New Roman" panose="02020603050405020304" pitchFamily="18" charset="0"/>
                <a:ea typeface="宋体" panose="02010600030101010101" pitchFamily="2" charset="-122"/>
              </a:rPr>
              <a:t>which tells us that each electron feels a background charge density:</a:t>
            </a:r>
            <a:r>
              <a:rPr lang="en-US" altLang="en-US" sz="2000" b="1">
                <a:solidFill>
                  <a:srgbClr val="C00000"/>
                </a:solidFill>
                <a:latin typeface="Times New Roman" panose="02020603050405020304" pitchFamily="18" charset="0"/>
                <a:ea typeface="宋体" panose="02010600030101010101" pitchFamily="2" charset="-122"/>
                <a:sym typeface="+mn-ea"/>
              </a:rPr>
              <a:t>ρ</a:t>
            </a:r>
            <a:r>
              <a:rPr lang="en-US" altLang="en-US" sz="2000" b="1" baseline="-25000">
                <a:solidFill>
                  <a:srgbClr val="C00000"/>
                </a:solidFill>
                <a:latin typeface="Times New Roman" panose="02020603050405020304" pitchFamily="18" charset="0"/>
                <a:ea typeface="宋体" panose="02010600030101010101" pitchFamily="2" charset="-122"/>
                <a:sym typeface="+mn-ea"/>
              </a:rPr>
              <a:t>0</a:t>
            </a:r>
            <a:r>
              <a:rPr lang="en-US" altLang="en-US" sz="2000" b="1">
                <a:solidFill>
                  <a:srgbClr val="C00000"/>
                </a:solidFill>
                <a:latin typeface="Times New Roman" panose="02020603050405020304" pitchFamily="18" charset="0"/>
                <a:ea typeface="宋体" panose="02010600030101010101" pitchFamily="2" charset="-122"/>
                <a:sym typeface="+mn-ea"/>
              </a:rPr>
              <a:t>= -1/(2</a:t>
            </a:r>
            <a:r>
              <a:rPr lang="en-US"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πl</a:t>
            </a:r>
            <a:r>
              <a:rPr lang="en-US" altLang="en-US" sz="2000" b="1" baseline="30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en-US" sz="20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B</a:t>
            </a:r>
            <a:r>
              <a:rPr lang="en-US" altLang="en-US" sz="2000" b="1">
                <a:solidFill>
                  <a:srgbClr val="C00000"/>
                </a:solidFill>
                <a:latin typeface="Times New Roman" panose="02020603050405020304" pitchFamily="18" charset="0"/>
                <a:ea typeface="宋体" panose="02010600030101010101" pitchFamily="2" charset="-122"/>
                <a:sym typeface="+mn-ea"/>
              </a:rPr>
              <a:t>).</a:t>
            </a:r>
          </a:p>
          <a:p>
            <a:pPr marL="266700" indent="-266700"/>
            <a:r>
              <a:rPr lang="en-US" altLang="en-US" sz="2000" b="1">
                <a:solidFill>
                  <a:srgbClr val="C00000"/>
                </a:solidFill>
                <a:latin typeface="Times New Roman" panose="02020603050405020304" pitchFamily="18" charset="0"/>
                <a:ea typeface="宋体" panose="02010600030101010101" pitchFamily="2" charset="-122"/>
              </a:rPr>
              <a:t>Note that this is equal (up to fundamental constants) to the background flux B in the quantum Hall sample.</a:t>
            </a:r>
          </a:p>
        </p:txBody>
      </p:sp>
      <p:cxnSp>
        <p:nvCxnSpPr>
          <p:cNvPr id="8" name="直接箭头连接符 7"/>
          <p:cNvCxnSpPr/>
          <p:nvPr/>
        </p:nvCxnSpPr>
        <p:spPr>
          <a:xfrm flipH="1">
            <a:off x="5723255" y="2366645"/>
            <a:ext cx="2285365" cy="927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Landau levels</a:t>
            </a:r>
          </a:p>
        </p:txBody>
      </p:sp>
      <p:sp>
        <p:nvSpPr>
          <p:cNvPr id="3" name="文本框 2"/>
          <p:cNvSpPr txBox="1"/>
          <p:nvPr/>
        </p:nvSpPr>
        <p:spPr>
          <a:xfrm>
            <a:off x="810895" y="1346835"/>
            <a:ext cx="10570210" cy="829945"/>
          </a:xfrm>
          <a:prstGeom prst="rect">
            <a:avLst/>
          </a:prstGeom>
          <a:noFill/>
          <a:ln w="9525">
            <a:noFill/>
          </a:ln>
        </p:spPr>
        <p:txBody>
          <a:bodyPr wrap="square" anchor="t">
            <a:spAutoFit/>
          </a:bodyPr>
          <a:lstStyle/>
          <a:p>
            <a:pPr marL="266700" indent="-266700" algn="ctr"/>
            <a:r>
              <a:rPr lang="en-US" altLang="en-US" sz="2400" b="1">
                <a:solidFill>
                  <a:srgbClr val="C00000"/>
                </a:solidFill>
                <a:latin typeface="Times New Roman" panose="02020603050405020304" pitchFamily="18" charset="0"/>
                <a:ea typeface="宋体" panose="02010600030101010101" pitchFamily="2" charset="-122"/>
              </a:rPr>
              <a:t>The energy spectrum of three dimensional free electrons in a strong magnetic field and the degeneracy of the Landau energy level</a:t>
            </a:r>
          </a:p>
        </p:txBody>
      </p:sp>
      <p:sp>
        <p:nvSpPr>
          <p:cNvPr id="5" name="文本框 4"/>
          <p:cNvSpPr txBox="1"/>
          <p:nvPr/>
        </p:nvSpPr>
        <p:spPr>
          <a:xfrm>
            <a:off x="497205" y="2176780"/>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Landau Gauge</a:t>
            </a:r>
          </a:p>
        </p:txBody>
      </p:sp>
      <p:sp>
        <p:nvSpPr>
          <p:cNvPr id="8" name="文本框 7"/>
          <p:cNvSpPr txBox="1"/>
          <p:nvPr/>
        </p:nvSpPr>
        <p:spPr>
          <a:xfrm>
            <a:off x="1398905" y="2829560"/>
            <a:ext cx="9512935" cy="398780"/>
          </a:xfrm>
          <a:prstGeom prst="rect">
            <a:avLst/>
          </a:prstGeom>
          <a:noFill/>
          <a:ln w="9525">
            <a:noFill/>
          </a:ln>
        </p:spPr>
        <p:txBody>
          <a:bodyPr wrap="square" anchor="t">
            <a:spAutoFit/>
          </a:bodyPr>
          <a:lstStyle/>
          <a:p>
            <a:pPr marL="266700" indent="-266700"/>
            <a:r>
              <a:rPr lang="en-US" altLang="en-US" sz="2000" b="1">
                <a:solidFill>
                  <a:srgbClr val="C00000"/>
                </a:solidFill>
                <a:latin typeface="Times New Roman" panose="02020603050405020304" pitchFamily="18" charset="0"/>
                <a:ea typeface="宋体" panose="02010600030101010101" pitchFamily="2" charset="-122"/>
              </a:rPr>
              <a:t>When there is a magnetic field B, the Hamiltonian of the free electron is</a:t>
            </a:r>
            <a:r>
              <a:rPr lang="zh-CN" altLang="en-US" b="1">
                <a:solidFill>
                  <a:srgbClr val="C00000"/>
                </a:solidFill>
                <a:latin typeface="Times New Roman" panose="02020603050405020304" pitchFamily="18" charset="0"/>
                <a:ea typeface="宋体" panose="02010600030101010101" pitchFamily="2" charset="-122"/>
              </a:rPr>
              <a:t>：</a:t>
            </a:r>
          </a:p>
        </p:txBody>
      </p:sp>
      <p:graphicFrame>
        <p:nvGraphicFramePr>
          <p:cNvPr id="9" name="对象 8">
            <a:hlinkClick r:id="" action="ppaction://ole?verb=0"/>
          </p:cNvPr>
          <p:cNvGraphicFramePr>
            <a:graphicFrameLocks noChangeAspect="1"/>
          </p:cNvGraphicFramePr>
          <p:nvPr/>
        </p:nvGraphicFramePr>
        <p:xfrm>
          <a:off x="4676775" y="3428365"/>
          <a:ext cx="2677160" cy="892810"/>
        </p:xfrm>
        <a:graphic>
          <a:graphicData uri="http://schemas.openxmlformats.org/presentationml/2006/ole">
            <mc:AlternateContent xmlns:mc="http://schemas.openxmlformats.org/markup-compatibility/2006">
              <mc:Choice xmlns:v="urn:schemas-microsoft-com:vml" Requires="v">
                <p:oleObj r:id="rId4" imgW="1181100" imgH="393700" progId="Equation.KSEE3">
                  <p:embed/>
                </p:oleObj>
              </mc:Choice>
              <mc:Fallback>
                <p:oleObj r:id="rId4" imgW="1181100" imgH="393700" progId="Equation.KSEE3">
                  <p:embed/>
                  <p:pic>
                    <p:nvPicPr>
                      <p:cNvPr id="9" name="对象 8">
                        <a:hlinkClick r:id="" action="ppaction://ole?verb=0"/>
                      </p:cNvPr>
                      <p:cNvPicPr/>
                      <p:nvPr/>
                    </p:nvPicPr>
                    <p:blipFill>
                      <a:blip r:embed="rId5"/>
                      <a:stretch>
                        <a:fillRect/>
                      </a:stretch>
                    </p:blipFill>
                    <p:spPr>
                      <a:xfrm>
                        <a:off x="4676775" y="3428365"/>
                        <a:ext cx="2677160" cy="892810"/>
                      </a:xfrm>
                      <a:prstGeom prst="rect">
                        <a:avLst/>
                      </a:prstGeom>
                    </p:spPr>
                  </p:pic>
                </p:oleObj>
              </mc:Fallback>
            </mc:AlternateContent>
          </a:graphicData>
        </a:graphic>
      </p:graphicFrame>
      <p:sp>
        <p:nvSpPr>
          <p:cNvPr id="10" name="文本框 9"/>
          <p:cNvSpPr txBox="1"/>
          <p:nvPr/>
        </p:nvSpPr>
        <p:spPr>
          <a:xfrm>
            <a:off x="1398905" y="4454525"/>
            <a:ext cx="9723755" cy="706755"/>
          </a:xfrm>
          <a:prstGeom prst="rect">
            <a:avLst/>
          </a:prstGeom>
          <a:noFill/>
          <a:ln w="9525">
            <a:noFill/>
          </a:ln>
        </p:spPr>
        <p:txBody>
          <a:bodyPr wrap="square" anchor="t">
            <a:spAutoFit/>
          </a:bodyPr>
          <a:lstStyle/>
          <a:p>
            <a:pPr marL="266700" indent="-266700"/>
            <a:r>
              <a:rPr lang="zh-CN" altLang="en-US" sz="2000" b="1" dirty="0">
                <a:solidFill>
                  <a:srgbClr val="C00000"/>
                </a:solidFill>
                <a:latin typeface="Times New Roman" panose="02020603050405020304" pitchFamily="18" charset="0"/>
                <a:ea typeface="宋体" panose="02010600030101010101" pitchFamily="2" charset="-122"/>
                <a:sym typeface="+mn-ea"/>
              </a:rPr>
              <a:t>Where A is the vector potential, and B is equal to A.</a:t>
            </a:r>
            <a:r>
              <a:rPr lang="en-US" altLang="zh-CN" sz="2000" b="1" dirty="0">
                <a:solidFill>
                  <a:srgbClr val="C00000"/>
                </a:solidFill>
                <a:latin typeface="Times New Roman" panose="02020603050405020304" pitchFamily="18" charset="0"/>
                <a:ea typeface="宋体" panose="02010600030101010101" pitchFamily="2" charset="-122"/>
                <a:sym typeface="+mn-ea"/>
              </a:rPr>
              <a:t> </a:t>
            </a:r>
            <a:r>
              <a:rPr lang="zh-CN" altLang="en-US" sz="2000" b="1" dirty="0">
                <a:solidFill>
                  <a:srgbClr val="C00000"/>
                </a:solidFill>
                <a:latin typeface="Times New Roman" panose="02020603050405020304" pitchFamily="18" charset="0"/>
                <a:ea typeface="宋体" panose="02010600030101010101" pitchFamily="2" charset="-122"/>
                <a:sym typeface="+mn-ea"/>
              </a:rPr>
              <a:t>If the direction of the magnetic field is parallel to the Z direction, take the </a:t>
            </a:r>
            <a:r>
              <a:rPr lang="en-US" altLang="zh-CN" sz="2000" b="1" dirty="0">
                <a:solidFill>
                  <a:srgbClr val="C00000"/>
                </a:solidFill>
                <a:latin typeface="Times New Roman" panose="02020603050405020304" pitchFamily="18" charset="0"/>
                <a:ea typeface="宋体" panose="02010600030101010101" pitchFamily="2" charset="-122"/>
                <a:sym typeface="+mn-ea"/>
              </a:rPr>
              <a:t>L</a:t>
            </a:r>
            <a:r>
              <a:rPr lang="zh-CN" altLang="en-US" sz="2000" b="1" dirty="0">
                <a:solidFill>
                  <a:srgbClr val="C00000"/>
                </a:solidFill>
                <a:latin typeface="Times New Roman" panose="02020603050405020304" pitchFamily="18" charset="0"/>
                <a:ea typeface="宋体" panose="02010600030101010101" pitchFamily="2" charset="-122"/>
                <a:sym typeface="+mn-ea"/>
              </a:rPr>
              <a:t>andau </a:t>
            </a:r>
            <a:r>
              <a:rPr lang="en-US" altLang="zh-CN" sz="2000" b="1" dirty="0">
                <a:solidFill>
                  <a:srgbClr val="C00000"/>
                </a:solidFill>
                <a:latin typeface="Times New Roman" panose="02020603050405020304" pitchFamily="18" charset="0"/>
                <a:ea typeface="宋体" panose="02010600030101010101" pitchFamily="2" charset="-122"/>
                <a:sym typeface="+mn-ea"/>
              </a:rPr>
              <a:t>gauge</a:t>
            </a:r>
            <a:r>
              <a:rPr lang="zh-CN" altLang="en-US" sz="2000" b="1" dirty="0">
                <a:solidFill>
                  <a:srgbClr val="C00000"/>
                </a:solidFill>
                <a:latin typeface="Times New Roman" panose="02020603050405020304" pitchFamily="18" charset="0"/>
                <a:ea typeface="宋体" panose="02010600030101010101" pitchFamily="2" charset="-122"/>
                <a:sym typeface="+mn-ea"/>
              </a:rPr>
              <a:t> A= (-</a:t>
            </a:r>
            <a:r>
              <a:rPr lang="en-US" altLang="zh-CN" sz="2000" b="1" dirty="0">
                <a:solidFill>
                  <a:srgbClr val="C00000"/>
                </a:solidFill>
                <a:latin typeface="Times New Roman" panose="02020603050405020304" pitchFamily="18" charset="0"/>
                <a:ea typeface="宋体" panose="02010600030101010101" pitchFamily="2" charset="-122"/>
                <a:sym typeface="+mn-ea"/>
              </a:rPr>
              <a:t>B</a:t>
            </a:r>
            <a:r>
              <a:rPr lang="zh-CN" altLang="en-US" sz="2000" b="1" dirty="0">
                <a:solidFill>
                  <a:srgbClr val="C00000"/>
                </a:solidFill>
                <a:latin typeface="Times New Roman" panose="02020603050405020304" pitchFamily="18" charset="0"/>
                <a:ea typeface="宋体" panose="02010600030101010101" pitchFamily="2" charset="-122"/>
                <a:sym typeface="+mn-ea"/>
              </a:rPr>
              <a:t>y, 0,0)</a:t>
            </a:r>
            <a:endParaRPr lang="en-US" altLang="en-US" sz="2000" b="1" dirty="0">
              <a:solidFill>
                <a:srgbClr val="C00000"/>
              </a:solidFill>
              <a:latin typeface="Times New Roman" panose="02020603050405020304" pitchFamily="18" charset="0"/>
              <a:ea typeface="宋体" panose="02010600030101010101" pitchFamily="2" charset="-122"/>
            </a:endParaRPr>
          </a:p>
        </p:txBody>
      </p:sp>
      <p:graphicFrame>
        <p:nvGraphicFramePr>
          <p:cNvPr id="11" name="对象 10">
            <a:hlinkClick r:id="" action="ppaction://ole?verb=0"/>
          </p:cNvPr>
          <p:cNvGraphicFramePr>
            <a:graphicFrameLocks noChangeAspect="1"/>
          </p:cNvGraphicFramePr>
          <p:nvPr/>
        </p:nvGraphicFramePr>
        <p:xfrm>
          <a:off x="3576955" y="5363845"/>
          <a:ext cx="4876165" cy="910590"/>
        </p:xfrm>
        <a:graphic>
          <a:graphicData uri="http://schemas.openxmlformats.org/presentationml/2006/ole">
            <mc:AlternateContent xmlns:mc="http://schemas.openxmlformats.org/markup-compatibility/2006">
              <mc:Choice xmlns:v="urn:schemas-microsoft-com:vml" Requires="v">
                <p:oleObj r:id="rId6" imgW="2108200" imgH="393700" progId="Equation.KSEE3">
                  <p:embed/>
                </p:oleObj>
              </mc:Choice>
              <mc:Fallback>
                <p:oleObj r:id="rId6" imgW="2108200" imgH="393700" progId="Equation.KSEE3">
                  <p:embed/>
                  <p:pic>
                    <p:nvPicPr>
                      <p:cNvPr id="11" name="对象 10">
                        <a:hlinkClick r:id="" action="ppaction://ole?verb=0"/>
                      </p:cNvPr>
                      <p:cNvPicPr/>
                      <p:nvPr/>
                    </p:nvPicPr>
                    <p:blipFill>
                      <a:blip r:embed="rId7"/>
                      <a:stretch>
                        <a:fillRect/>
                      </a:stretch>
                    </p:blipFill>
                    <p:spPr>
                      <a:xfrm>
                        <a:off x="3576955" y="5363845"/>
                        <a:ext cx="4876165" cy="91059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06B6A1C-E616-ACB8-5361-88246766C387}"/>
              </a:ext>
            </a:extLst>
          </p:cNvPr>
          <p:cNvSpPr txBox="1"/>
          <p:nvPr/>
        </p:nvSpPr>
        <p:spPr>
          <a:xfrm>
            <a:off x="7213539" y="3536950"/>
            <a:ext cx="301686" cy="369332"/>
          </a:xfrm>
          <a:prstGeom prst="rect">
            <a:avLst/>
          </a:prstGeom>
          <a:noFill/>
        </p:spPr>
        <p:txBody>
          <a:bodyPr wrap="none" rtlCol="0">
            <a:spAutoFit/>
          </a:bodyPr>
          <a:lstStyle/>
          <a:p>
            <a:r>
              <a:rPr lang="en-CH" dirty="0"/>
              <a:t>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latin typeface="Times New Roman" panose="02020603050405020304" pitchFamily="18" charset="0"/>
                <a:ea typeface="宋体" panose="02010600030101010101" pitchFamily="2" charset="-122"/>
                <a:sym typeface="+mn-ea"/>
              </a:rPr>
              <a:t>Plasma Analogy</a:t>
            </a:r>
            <a:endParaRPr lang="en-US" b="1">
              <a:latin typeface="Times New Roman" panose="02020603050405020304" pitchFamily="18" charset="0"/>
              <a:cs typeface="Times New Roman" panose="02020603050405020304" pitchFamily="18" charset="0"/>
            </a:endParaRPr>
          </a:p>
        </p:txBody>
      </p:sp>
      <p:graphicFrame>
        <p:nvGraphicFramePr>
          <p:cNvPr id="12" name="对象 11">
            <a:hlinkClick r:id="" action="ppaction://ole?verb=0"/>
          </p:cNvPr>
          <p:cNvGraphicFramePr>
            <a:graphicFrameLocks noChangeAspect="1"/>
          </p:cNvGraphicFramePr>
          <p:nvPr/>
        </p:nvGraphicFramePr>
        <p:xfrm>
          <a:off x="3619500" y="1161415"/>
          <a:ext cx="6003925" cy="2836545"/>
        </p:xfrm>
        <a:graphic>
          <a:graphicData uri="http://schemas.openxmlformats.org/presentationml/2006/ole">
            <mc:AlternateContent xmlns:mc="http://schemas.openxmlformats.org/markup-compatibility/2006">
              <mc:Choice xmlns:v="urn:schemas-microsoft-com:vml" Requires="v">
                <p:oleObj r:id="rId2" imgW="3175000" imgH="1498600" progId="Equation.KSEE3">
                  <p:embed/>
                </p:oleObj>
              </mc:Choice>
              <mc:Fallback>
                <p:oleObj r:id="rId2" imgW="3175000" imgH="1498600" progId="Equation.KSEE3">
                  <p:embed/>
                  <p:pic>
                    <p:nvPicPr>
                      <p:cNvPr id="12" name="对象 11">
                        <a:hlinkClick r:id="" action="ppaction://ole?verb=0"/>
                      </p:cNvPr>
                      <p:cNvPicPr/>
                      <p:nvPr/>
                    </p:nvPicPr>
                    <p:blipFill>
                      <a:blip r:embed="rId3"/>
                      <a:stretch>
                        <a:fillRect/>
                      </a:stretch>
                    </p:blipFill>
                    <p:spPr>
                      <a:xfrm>
                        <a:off x="3619500" y="1161415"/>
                        <a:ext cx="6003925" cy="2836545"/>
                      </a:xfrm>
                      <a:prstGeom prst="rect">
                        <a:avLst/>
                      </a:prstGeom>
                    </p:spPr>
                  </p:pic>
                </p:oleObj>
              </mc:Fallback>
            </mc:AlternateContent>
          </a:graphicData>
        </a:graphic>
      </p:graphicFrame>
      <p:sp>
        <p:nvSpPr>
          <p:cNvPr id="3" name="文本框 2"/>
          <p:cNvSpPr txBox="1"/>
          <p:nvPr/>
        </p:nvSpPr>
        <p:spPr>
          <a:xfrm>
            <a:off x="133350" y="3997960"/>
            <a:ext cx="11796395" cy="132207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Now we can use our intuition about this plasma. To </a:t>
            </a:r>
            <a:r>
              <a:rPr lang="en-US" altLang="en-US" sz="2000" b="1" dirty="0" err="1">
                <a:solidFill>
                  <a:srgbClr val="C00000"/>
                </a:solidFill>
                <a:latin typeface="Times New Roman" panose="02020603050405020304" pitchFamily="18" charset="0"/>
                <a:ea typeface="宋体" panose="02010600030101010101" pitchFamily="2" charset="-122"/>
              </a:rPr>
              <a:t>minimise</a:t>
            </a:r>
            <a:r>
              <a:rPr lang="en-US" altLang="en-US" sz="2000" b="1" dirty="0">
                <a:solidFill>
                  <a:srgbClr val="C00000"/>
                </a:solidFill>
                <a:latin typeface="Times New Roman" panose="02020603050405020304" pitchFamily="18" charset="0"/>
                <a:ea typeface="宋体" panose="02010600030101010101" pitchFamily="2" charset="-122"/>
              </a:rPr>
              <a:t> the energy, the plasma will want to </a:t>
            </a:r>
            <a:r>
              <a:rPr lang="en-US" altLang="en-US" sz="2000" b="1" dirty="0" err="1">
                <a:solidFill>
                  <a:srgbClr val="C00000"/>
                </a:solidFill>
                <a:latin typeface="Times New Roman" panose="02020603050405020304" pitchFamily="18" charset="0"/>
                <a:ea typeface="宋体" panose="02010600030101010101" pitchFamily="2" charset="-122"/>
              </a:rPr>
              <a:t>neutralise</a:t>
            </a:r>
            <a:r>
              <a:rPr lang="en-US" altLang="en-US" sz="2000" b="1" dirty="0">
                <a:solidFill>
                  <a:srgbClr val="C00000"/>
                </a:solidFill>
                <a:latin typeface="Times New Roman" panose="02020603050405020304" pitchFamily="18" charset="0"/>
                <a:ea typeface="宋体" panose="02010600030101010101" pitchFamily="2" charset="-122"/>
              </a:rPr>
              <a:t>, on average, </a:t>
            </a:r>
            <a:r>
              <a:rPr lang="en-US" altLang="en-US" sz="2000" b="1" dirty="0">
                <a:solidFill>
                  <a:srgbClr val="002060"/>
                </a:solidFill>
                <a:latin typeface="Times New Roman" panose="02020603050405020304" pitchFamily="18" charset="0"/>
                <a:ea typeface="宋体" panose="02010600030101010101" pitchFamily="2" charset="-122"/>
              </a:rPr>
              <a:t>the background charge density </a:t>
            </a:r>
            <a:r>
              <a:rPr lang="en-US" altLang="en-US" sz="2000" b="1" dirty="0">
                <a:solidFill>
                  <a:srgbClr val="002060"/>
                </a:solidFill>
                <a:latin typeface="Times New Roman" panose="02020603050405020304" pitchFamily="18" charset="0"/>
                <a:ea typeface="宋体" panose="02010600030101010101" pitchFamily="2" charset="-122"/>
                <a:sym typeface="+mn-ea"/>
              </a:rPr>
              <a:t>ρ</a:t>
            </a:r>
            <a:r>
              <a:rPr lang="en-US" altLang="en-US" sz="2000" b="1" baseline="-25000" dirty="0">
                <a:solidFill>
                  <a:srgbClr val="002060"/>
                </a:solidFill>
                <a:latin typeface="Times New Roman" panose="02020603050405020304" pitchFamily="18" charset="0"/>
                <a:ea typeface="宋体" panose="02010600030101010101" pitchFamily="2" charset="-122"/>
                <a:sym typeface="+mn-ea"/>
              </a:rPr>
              <a:t>0, </a:t>
            </a:r>
            <a:r>
              <a:rPr lang="en-US" altLang="en-US" sz="2000" b="1" dirty="0">
                <a:solidFill>
                  <a:srgbClr val="002060"/>
                </a:solidFill>
                <a:latin typeface="Times New Roman" panose="02020603050405020304" pitchFamily="18" charset="0"/>
                <a:ea typeface="宋体" panose="02010600030101010101" pitchFamily="2" charset="-122"/>
                <a:sym typeface="+mn-ea"/>
              </a:rPr>
              <a:t>Electroneutral condition</a:t>
            </a:r>
            <a:r>
              <a:rPr lang="en-US" altLang="en-US" sz="2000" b="1" dirty="0">
                <a:solidFill>
                  <a:srgbClr val="002060"/>
                </a:solidFill>
                <a:latin typeface="Times New Roman" panose="02020603050405020304" pitchFamily="18" charset="0"/>
                <a:ea typeface="宋体" panose="02010600030101010101" pitchFamily="2" charset="-122"/>
              </a:rPr>
              <a:t>. </a:t>
            </a:r>
            <a:r>
              <a:rPr lang="en-US" altLang="en-US" sz="2000" b="1" dirty="0">
                <a:solidFill>
                  <a:srgbClr val="C00000"/>
                </a:solidFill>
                <a:latin typeface="Times New Roman" panose="02020603050405020304" pitchFamily="18" charset="0"/>
                <a:ea typeface="宋体" panose="02010600030101010101" pitchFamily="2" charset="-122"/>
              </a:rPr>
              <a:t>Each particle carries charge q = -m which means that the compensating density of particles n should be</a:t>
            </a:r>
            <a:r>
              <a:rPr lang="en-US" altLang="en-US" sz="2000" b="1" dirty="0">
                <a:solidFill>
                  <a:srgbClr val="002060"/>
                </a:solidFill>
                <a:latin typeface="Times New Roman" panose="02020603050405020304" pitchFamily="18" charset="0"/>
                <a:ea typeface="宋体" panose="02010600030101010101" pitchFamily="2" charset="-122"/>
              </a:rPr>
              <a:t> </a:t>
            </a:r>
            <a:r>
              <a:rPr lang="en-US" altLang="en-US" sz="2000" b="1" dirty="0" err="1">
                <a:solidFill>
                  <a:srgbClr val="002060"/>
                </a:solidFill>
                <a:latin typeface="Times New Roman" panose="02020603050405020304" pitchFamily="18" charset="0"/>
                <a:ea typeface="宋体" panose="02010600030101010101" pitchFamily="2" charset="-122"/>
              </a:rPr>
              <a:t>mn</a:t>
            </a:r>
            <a:r>
              <a:rPr lang="en-US" altLang="en-US" sz="2000" b="1" dirty="0">
                <a:solidFill>
                  <a:srgbClr val="002060"/>
                </a:solidFill>
                <a:latin typeface="Times New Roman" panose="02020603050405020304" pitchFamily="18" charset="0"/>
                <a:ea typeface="宋体" panose="02010600030101010101" pitchFamily="2" charset="-122"/>
              </a:rPr>
              <a:t> = ρ</a:t>
            </a:r>
            <a:r>
              <a:rPr lang="en-US" altLang="en-US" sz="2000" b="1" baseline="-25000" dirty="0">
                <a:solidFill>
                  <a:srgbClr val="002060"/>
                </a:solidFill>
                <a:latin typeface="Times New Roman" panose="02020603050405020304" pitchFamily="18" charset="0"/>
                <a:ea typeface="宋体" panose="02010600030101010101" pitchFamily="2" charset="-122"/>
              </a:rPr>
              <a:t>0.</a:t>
            </a:r>
            <a:r>
              <a:rPr lang="en-US" altLang="en-US" sz="2000" b="1" baseline="-25000" dirty="0">
                <a:solidFill>
                  <a:srgbClr val="C00000"/>
                </a:solidFill>
                <a:latin typeface="Times New Roman" panose="02020603050405020304" pitchFamily="18" charset="0"/>
                <a:ea typeface="宋体" panose="02010600030101010101" pitchFamily="2" charset="-122"/>
              </a:rPr>
              <a:t> </a:t>
            </a:r>
            <a:r>
              <a:rPr lang="en-US" altLang="en-US" sz="2000" b="1" dirty="0">
                <a:solidFill>
                  <a:srgbClr val="C00000"/>
                </a:solidFill>
                <a:latin typeface="Times New Roman" panose="02020603050405020304" pitchFamily="18" charset="0"/>
                <a:ea typeface="宋体" panose="02010600030101010101" pitchFamily="2" charset="-122"/>
              </a:rPr>
              <a:t>The plasma analogy tells us that </a:t>
            </a:r>
            <a:r>
              <a:rPr lang="en-US" altLang="en-US" sz="2000" b="1" dirty="0">
                <a:solidFill>
                  <a:srgbClr val="002060"/>
                </a:solidFill>
                <a:latin typeface="Times New Roman" panose="02020603050405020304" pitchFamily="18" charset="0"/>
                <a:ea typeface="宋体" panose="02010600030101010101" pitchFamily="2" charset="-122"/>
              </a:rPr>
              <a:t>the average density of plasma</a:t>
            </a:r>
            <a:r>
              <a:rPr lang="en-US" altLang="en-US" sz="2000" b="1" dirty="0">
                <a:solidFill>
                  <a:srgbClr val="C00000"/>
                </a:solidFill>
                <a:latin typeface="Times New Roman" panose="02020603050405020304" pitchFamily="18" charset="0"/>
                <a:ea typeface="宋体" panose="02010600030101010101" pitchFamily="2" charset="-122"/>
              </a:rPr>
              <a:t> is :</a:t>
            </a:r>
          </a:p>
        </p:txBody>
      </p:sp>
      <p:graphicFrame>
        <p:nvGraphicFramePr>
          <p:cNvPr id="6" name="对象 5">
            <a:hlinkClick r:id="" action="ppaction://ole?verb=0"/>
          </p:cNvPr>
          <p:cNvGraphicFramePr>
            <a:graphicFrameLocks noChangeAspect="1"/>
          </p:cNvGraphicFramePr>
          <p:nvPr/>
        </p:nvGraphicFramePr>
        <p:xfrm>
          <a:off x="1979295" y="5436235"/>
          <a:ext cx="5360670" cy="979170"/>
        </p:xfrm>
        <a:graphic>
          <a:graphicData uri="http://schemas.openxmlformats.org/presentationml/2006/ole">
            <mc:AlternateContent xmlns:mc="http://schemas.openxmlformats.org/markup-compatibility/2006">
              <mc:Choice xmlns:v="urn:schemas-microsoft-com:vml" Requires="v">
                <p:oleObj r:id="rId4" imgW="1409700" imgH="431800" progId="Equation.KSEE3">
                  <p:embed/>
                </p:oleObj>
              </mc:Choice>
              <mc:Fallback>
                <p:oleObj r:id="rId4" imgW="1409700" imgH="431800" progId="Equation.KSEE3">
                  <p:embed/>
                  <p:pic>
                    <p:nvPicPr>
                      <p:cNvPr id="6" name="对象 5">
                        <a:hlinkClick r:id="" action="ppaction://ole?verb=0"/>
                      </p:cNvPr>
                      <p:cNvPicPr/>
                      <p:nvPr/>
                    </p:nvPicPr>
                    <p:blipFill>
                      <a:blip r:embed="rId5"/>
                      <a:stretch>
                        <a:fillRect/>
                      </a:stretch>
                    </p:blipFill>
                    <p:spPr>
                      <a:xfrm>
                        <a:off x="1979295" y="5436235"/>
                        <a:ext cx="5360670" cy="979170"/>
                      </a:xfrm>
                      <a:prstGeom prst="rect">
                        <a:avLst/>
                      </a:prstGeom>
                    </p:spPr>
                  </p:pic>
                </p:oleObj>
              </mc:Fallback>
            </mc:AlternateContent>
          </a:graphicData>
        </a:graphic>
      </p:graphicFrame>
      <p:sp>
        <p:nvSpPr>
          <p:cNvPr id="7" name="文本框 6"/>
          <p:cNvSpPr txBox="1"/>
          <p:nvPr/>
        </p:nvSpPr>
        <p:spPr>
          <a:xfrm>
            <a:off x="6572250" y="5436235"/>
            <a:ext cx="4781550" cy="706755"/>
          </a:xfrm>
          <a:prstGeom prst="rect">
            <a:avLst/>
          </a:prstGeom>
          <a:noFill/>
          <a:ln w="9525">
            <a:noFill/>
          </a:ln>
        </p:spPr>
        <p:txBody>
          <a:bodyPr wrap="square" anchor="t">
            <a:spAutoFit/>
          </a:bodyPr>
          <a:lstStyle/>
          <a:p>
            <a:pPr marL="266700" indent="-266700" algn="ctr"/>
            <a:r>
              <a:rPr lang="en-US" altLang="en-US" sz="2000" b="1">
                <a:solidFill>
                  <a:srgbClr val="C00000"/>
                </a:solidFill>
                <a:latin typeface="Times New Roman" panose="02020603050405020304" pitchFamily="18" charset="0"/>
                <a:ea typeface="宋体" panose="02010600030101010101" pitchFamily="2" charset="-122"/>
              </a:rPr>
              <a:t>This is the expected density of a state at filling fraction ν = 1/m.</a:t>
            </a:r>
          </a:p>
        </p:txBody>
      </p:sp>
      <p:sp>
        <p:nvSpPr>
          <p:cNvPr id="5" name="椭圆 4"/>
          <p:cNvSpPr/>
          <p:nvPr/>
        </p:nvSpPr>
        <p:spPr>
          <a:xfrm>
            <a:off x="3513455" y="5625465"/>
            <a:ext cx="517525" cy="517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H="1" flipV="1">
            <a:off x="2845435" y="5363845"/>
            <a:ext cx="528320" cy="334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Landau levels</a:t>
            </a:r>
          </a:p>
        </p:txBody>
      </p:sp>
      <p:sp>
        <p:nvSpPr>
          <p:cNvPr id="5" name="文本框 4"/>
          <p:cNvSpPr txBox="1"/>
          <p:nvPr/>
        </p:nvSpPr>
        <p:spPr>
          <a:xfrm>
            <a:off x="637540" y="128206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Landau Gauge</a:t>
            </a:r>
          </a:p>
        </p:txBody>
      </p:sp>
      <p:sp>
        <p:nvSpPr>
          <p:cNvPr id="8" name="文本框 7"/>
          <p:cNvSpPr txBox="1"/>
          <p:nvPr/>
        </p:nvSpPr>
        <p:spPr>
          <a:xfrm>
            <a:off x="747395" y="1844675"/>
            <a:ext cx="10956925" cy="1630045"/>
          </a:xfrm>
          <a:prstGeom prst="rect">
            <a:avLst/>
          </a:prstGeom>
          <a:noFill/>
          <a:ln w="9525">
            <a:noFill/>
          </a:ln>
        </p:spPr>
        <p:txBody>
          <a:bodyPr wrap="square" anchor="t">
            <a:spAutoFit/>
          </a:bodyPr>
          <a:lstStyle/>
          <a:p>
            <a:pPr marL="266700" indent="-266700" algn="just"/>
            <a:r>
              <a:rPr lang="en-US" sz="2000" b="1" dirty="0">
                <a:solidFill>
                  <a:srgbClr val="C00000"/>
                </a:solidFill>
                <a:latin typeface="Times New Roman" panose="02020603050405020304" pitchFamily="18" charset="0"/>
                <a:ea typeface="宋体" panose="02010600030101010101" pitchFamily="2" charset="-122"/>
              </a:rPr>
              <a:t>    </a:t>
            </a:r>
            <a:r>
              <a:rPr sz="2000" b="1" dirty="0">
                <a:solidFill>
                  <a:srgbClr val="C00000"/>
                </a:solidFill>
                <a:latin typeface="Times New Roman" panose="02020603050405020304" pitchFamily="18" charset="0"/>
                <a:ea typeface="宋体" panose="02010600030101010101" pitchFamily="2" charset="-122"/>
              </a:rPr>
              <a:t>Because the Hamiltonian does not explicitly include x and z, we know from the translation invariance in the x and </a:t>
            </a:r>
            <a:r>
              <a:rPr lang="en-US" sz="2000" b="1" dirty="0">
                <a:solidFill>
                  <a:srgbClr val="C00000"/>
                </a:solidFill>
                <a:latin typeface="Times New Roman" panose="02020603050405020304" pitchFamily="18" charset="0"/>
                <a:ea typeface="宋体" panose="02010600030101010101" pitchFamily="2" charset="-122"/>
              </a:rPr>
              <a:t>z</a:t>
            </a:r>
            <a:r>
              <a:rPr sz="2000" b="1" dirty="0">
                <a:solidFill>
                  <a:srgbClr val="C00000"/>
                </a:solidFill>
                <a:latin typeface="Times New Roman" panose="02020603050405020304" pitchFamily="18" charset="0"/>
                <a:ea typeface="宋体" panose="02010600030101010101" pitchFamily="2" charset="-122"/>
              </a:rPr>
              <a:t> directions that the momentum operators in both directions are commutative</a:t>
            </a:r>
            <a:r>
              <a:rPr lang="en-US" sz="2000" b="1" dirty="0">
                <a:solidFill>
                  <a:srgbClr val="C00000"/>
                </a:solidFill>
                <a:latin typeface="Times New Roman" panose="02020603050405020304" pitchFamily="18" charset="0"/>
                <a:ea typeface="宋体" panose="02010600030101010101" pitchFamily="2" charset="-122"/>
              </a:rPr>
              <a:t>. </a:t>
            </a:r>
            <a:r>
              <a:rPr lang="zh-CN" sz="2000" b="1" dirty="0">
                <a:solidFill>
                  <a:srgbClr val="C00000"/>
                </a:solidFill>
                <a:latin typeface="Times New Roman" panose="02020603050405020304" pitchFamily="18" charset="0"/>
                <a:ea typeface="宋体" panose="02010600030101010101" pitchFamily="2" charset="-122"/>
              </a:rPr>
              <a:t>Given the commutation of two Hermitian operators, such a state can be found to satisfy both of them simultaneously, that is, their common eigenstate can be obtained simultaneously.</a:t>
            </a:r>
            <a:r>
              <a:rPr lang="en-US" altLang="zh-CN" sz="2000" b="1" dirty="0">
                <a:solidFill>
                  <a:srgbClr val="C00000"/>
                </a:solidFill>
                <a:latin typeface="Times New Roman" panose="02020603050405020304" pitchFamily="18" charset="0"/>
                <a:ea typeface="宋体" panose="02010600030101010101" pitchFamily="2" charset="-122"/>
              </a:rPr>
              <a:t> </a:t>
            </a:r>
            <a:r>
              <a:rPr sz="2000" b="1" dirty="0">
                <a:solidFill>
                  <a:srgbClr val="C00000"/>
                </a:solidFill>
                <a:latin typeface="Times New Roman" panose="02020603050405020304" pitchFamily="18" charset="0"/>
                <a:ea typeface="宋体" panose="02010600030101010101" pitchFamily="2" charset="-122"/>
              </a:rPr>
              <a:t>The corresponding total wave function can choose the eigenstates of P</a:t>
            </a:r>
            <a:r>
              <a:rPr sz="2000" b="1" baseline="-25000" dirty="0">
                <a:solidFill>
                  <a:srgbClr val="C00000"/>
                </a:solidFill>
                <a:latin typeface="Times New Roman" panose="02020603050405020304" pitchFamily="18" charset="0"/>
                <a:ea typeface="宋体" panose="02010600030101010101" pitchFamily="2" charset="-122"/>
              </a:rPr>
              <a:t>x</a:t>
            </a:r>
            <a:r>
              <a:rPr sz="2000" b="1" dirty="0">
                <a:solidFill>
                  <a:srgbClr val="C00000"/>
                </a:solidFill>
                <a:latin typeface="Times New Roman" panose="02020603050405020304" pitchFamily="18" charset="0"/>
                <a:ea typeface="宋体" panose="02010600030101010101" pitchFamily="2" charset="-122"/>
              </a:rPr>
              <a:t> and </a:t>
            </a:r>
            <a:r>
              <a:rPr sz="2000" b="1" dirty="0" err="1">
                <a:solidFill>
                  <a:srgbClr val="C00000"/>
                </a:solidFill>
                <a:latin typeface="Times New Roman" panose="02020603050405020304" pitchFamily="18" charset="0"/>
                <a:ea typeface="宋体" panose="02010600030101010101" pitchFamily="2" charset="-122"/>
              </a:rPr>
              <a:t>P</a:t>
            </a:r>
            <a:r>
              <a:rPr sz="2000" b="1" baseline="-25000" dirty="0" err="1">
                <a:solidFill>
                  <a:srgbClr val="C00000"/>
                </a:solidFill>
                <a:latin typeface="Times New Roman" panose="02020603050405020304" pitchFamily="18" charset="0"/>
                <a:ea typeface="宋体" panose="02010600030101010101" pitchFamily="2" charset="-122"/>
              </a:rPr>
              <a:t>z</a:t>
            </a:r>
            <a:endParaRPr sz="2000" b="1" baseline="-25000" dirty="0">
              <a:solidFill>
                <a:srgbClr val="C00000"/>
              </a:solidFill>
              <a:latin typeface="Times New Roman" panose="02020603050405020304" pitchFamily="18" charset="0"/>
              <a:ea typeface="宋体" panose="02010600030101010101" pitchFamily="2" charset="-122"/>
            </a:endParaRPr>
          </a:p>
        </p:txBody>
      </p:sp>
      <p:graphicFrame>
        <p:nvGraphicFramePr>
          <p:cNvPr id="12" name="对象 11">
            <a:hlinkClick r:id="" action="ppaction://ole?verb=0"/>
          </p:cNvPr>
          <p:cNvGraphicFramePr>
            <a:graphicFrameLocks noChangeAspect="1"/>
          </p:cNvGraphicFramePr>
          <p:nvPr/>
        </p:nvGraphicFramePr>
        <p:xfrm>
          <a:off x="3716020" y="3313430"/>
          <a:ext cx="4566285" cy="3042920"/>
        </p:xfrm>
        <a:graphic>
          <a:graphicData uri="http://schemas.openxmlformats.org/presentationml/2006/ole">
            <mc:AlternateContent xmlns:mc="http://schemas.openxmlformats.org/markup-compatibility/2006">
              <mc:Choice xmlns:v="urn:schemas-microsoft-com:vml" Requires="v">
                <p:oleObj r:id="rId4" imgW="1790700" imgH="1193800" progId="Equation.KSEE3">
                  <p:embed/>
                </p:oleObj>
              </mc:Choice>
              <mc:Fallback>
                <p:oleObj r:id="rId4" imgW="1790700" imgH="1193800" progId="Equation.KSEE3">
                  <p:embed/>
                  <p:pic>
                    <p:nvPicPr>
                      <p:cNvPr id="12" name="对象 11">
                        <a:hlinkClick r:id="" action="ppaction://ole?verb=0"/>
                      </p:cNvPr>
                      <p:cNvPicPr/>
                      <p:nvPr/>
                    </p:nvPicPr>
                    <p:blipFill>
                      <a:blip r:embed="rId5"/>
                      <a:stretch>
                        <a:fillRect/>
                      </a:stretch>
                    </p:blipFill>
                    <p:spPr>
                      <a:xfrm>
                        <a:off x="3716020" y="3313430"/>
                        <a:ext cx="4566285" cy="3042920"/>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Landau levels</a:t>
            </a:r>
          </a:p>
        </p:txBody>
      </p:sp>
      <p:sp>
        <p:nvSpPr>
          <p:cNvPr id="5" name="文本框 4"/>
          <p:cNvSpPr txBox="1"/>
          <p:nvPr/>
        </p:nvSpPr>
        <p:spPr>
          <a:xfrm>
            <a:off x="637540" y="128206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Landau Gauge</a:t>
            </a:r>
          </a:p>
        </p:txBody>
      </p:sp>
      <p:sp>
        <p:nvSpPr>
          <p:cNvPr id="8" name="文本框 7"/>
          <p:cNvSpPr txBox="1"/>
          <p:nvPr/>
        </p:nvSpPr>
        <p:spPr>
          <a:xfrm>
            <a:off x="1242695" y="1844675"/>
            <a:ext cx="9512935" cy="598805"/>
          </a:xfrm>
          <a:prstGeom prst="rect">
            <a:avLst/>
          </a:prstGeom>
          <a:noFill/>
          <a:ln w="9525">
            <a:noFill/>
          </a:ln>
        </p:spPr>
        <p:txBody>
          <a:bodyPr wrap="square" anchor="t">
            <a:spAutoFit/>
          </a:bodyPr>
          <a:lstStyle/>
          <a:p>
            <a:pPr marL="266700" indent="-266700"/>
            <a:r>
              <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P</a:t>
            </a:r>
            <a:r>
              <a:rPr 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lug in the Schrodinger equation：</a:t>
            </a:r>
            <a:r>
              <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0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0</a:t>
            </a:r>
            <a:r>
              <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φ=E</a:t>
            </a:r>
            <a:r>
              <a:rPr lang="en-US" alt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φ</a:t>
            </a:r>
            <a:endParaRPr lang="zh-CN"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marL="266700" indent="-266700"/>
            <a:endParaRPr lang="zh-CN" sz="20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1" name="对象 10">
            <a:hlinkClick r:id="" action="ppaction://ole?verb=0"/>
          </p:cNvPr>
          <p:cNvGraphicFramePr>
            <a:graphicFrameLocks noChangeAspect="1"/>
          </p:cNvGraphicFramePr>
          <p:nvPr/>
        </p:nvGraphicFramePr>
        <p:xfrm>
          <a:off x="2759393" y="2309178"/>
          <a:ext cx="7255510" cy="4111625"/>
        </p:xfrm>
        <a:graphic>
          <a:graphicData uri="http://schemas.openxmlformats.org/presentationml/2006/ole">
            <mc:AlternateContent xmlns:mc="http://schemas.openxmlformats.org/markup-compatibility/2006">
              <mc:Choice xmlns:v="urn:schemas-microsoft-com:vml" Requires="v">
                <p:oleObj r:id="rId4" imgW="3136900" imgH="1777365" progId="Equation.KSEE3">
                  <p:embed/>
                </p:oleObj>
              </mc:Choice>
              <mc:Fallback>
                <p:oleObj r:id="rId4" imgW="3136900" imgH="1777365" progId="Equation.KSEE3">
                  <p:embed/>
                  <p:pic>
                    <p:nvPicPr>
                      <p:cNvPr id="11" name="对象 10">
                        <a:hlinkClick r:id="" action="ppaction://ole?verb=0"/>
                      </p:cNvPr>
                      <p:cNvPicPr/>
                      <p:nvPr/>
                    </p:nvPicPr>
                    <p:blipFill>
                      <a:blip r:embed="rId5"/>
                      <a:stretch>
                        <a:fillRect/>
                      </a:stretch>
                    </p:blipFill>
                    <p:spPr>
                      <a:xfrm>
                        <a:off x="2759393" y="2309178"/>
                        <a:ext cx="7255510" cy="4111625"/>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latin typeface="Times New Roman" panose="02020603050405020304" pitchFamily="18" charset="0"/>
                <a:cs typeface="Times New Roman" panose="02020603050405020304" pitchFamily="18" charset="0"/>
              </a:rPr>
              <a:t>Landau levels</a:t>
            </a:r>
          </a:p>
        </p:txBody>
      </p:sp>
      <p:sp>
        <p:nvSpPr>
          <p:cNvPr id="5" name="文本框 4"/>
          <p:cNvSpPr txBox="1"/>
          <p:nvPr/>
        </p:nvSpPr>
        <p:spPr>
          <a:xfrm>
            <a:off x="637540" y="1282065"/>
            <a:ext cx="10570210" cy="460375"/>
          </a:xfrm>
          <a:prstGeom prst="rect">
            <a:avLst/>
          </a:prstGeom>
          <a:noFill/>
          <a:ln w="9525">
            <a:noFill/>
          </a:ln>
        </p:spPr>
        <p:txBody>
          <a:bodyPr wrap="square" anchor="t">
            <a:spAutoFit/>
          </a:bodyPr>
          <a:lstStyle/>
          <a:p>
            <a:pPr marL="266700" indent="-266700" algn="ctr"/>
            <a:r>
              <a:rPr lang="en-US" altLang="en-US" sz="2400" b="1" dirty="0">
                <a:solidFill>
                  <a:srgbClr val="C00000"/>
                </a:solidFill>
                <a:latin typeface="Times New Roman" panose="02020603050405020304" pitchFamily="18" charset="0"/>
                <a:ea typeface="宋体" panose="02010600030101010101" pitchFamily="2" charset="-122"/>
              </a:rPr>
              <a:t>Landau Gauge</a:t>
            </a:r>
          </a:p>
        </p:txBody>
      </p:sp>
      <p:graphicFrame>
        <p:nvGraphicFramePr>
          <p:cNvPr id="11" name="对象 10">
            <a:hlinkClick r:id="" action="ppaction://ole?verb=0"/>
          </p:cNvPr>
          <p:cNvGraphicFramePr>
            <a:graphicFrameLocks noChangeAspect="1"/>
          </p:cNvGraphicFramePr>
          <p:nvPr/>
        </p:nvGraphicFramePr>
        <p:xfrm>
          <a:off x="3466466" y="2414588"/>
          <a:ext cx="5258435" cy="2027555"/>
        </p:xfrm>
        <a:graphic>
          <a:graphicData uri="http://schemas.openxmlformats.org/presentationml/2006/ole">
            <mc:AlternateContent xmlns:mc="http://schemas.openxmlformats.org/markup-compatibility/2006">
              <mc:Choice xmlns:v="urn:schemas-microsoft-com:vml" Requires="v">
                <p:oleObj r:id="rId4" imgW="2273300" imgH="876300" progId="Equation.KSEE3">
                  <p:embed/>
                </p:oleObj>
              </mc:Choice>
              <mc:Fallback>
                <p:oleObj r:id="rId4" imgW="2273300" imgH="876300" progId="Equation.KSEE3">
                  <p:embed/>
                  <p:pic>
                    <p:nvPicPr>
                      <p:cNvPr id="11" name="对象 10">
                        <a:hlinkClick r:id="" action="ppaction://ole?verb=0"/>
                      </p:cNvPr>
                      <p:cNvPicPr/>
                      <p:nvPr/>
                    </p:nvPicPr>
                    <p:blipFill>
                      <a:blip r:embed="rId5"/>
                      <a:stretch>
                        <a:fillRect/>
                      </a:stretch>
                    </p:blipFill>
                    <p:spPr>
                      <a:xfrm>
                        <a:off x="3466466" y="2414588"/>
                        <a:ext cx="5258435" cy="2027555"/>
                      </a:xfrm>
                      <a:prstGeom prst="rect">
                        <a:avLst/>
                      </a:prstGeom>
                    </p:spPr>
                  </p:pic>
                </p:oleObj>
              </mc:Fallback>
            </mc:AlternateContent>
          </a:graphicData>
        </a:graphic>
      </p:graphicFrame>
      <p:sp>
        <p:nvSpPr>
          <p:cNvPr id="3" name="文本框 2"/>
          <p:cNvSpPr txBox="1"/>
          <p:nvPr/>
        </p:nvSpPr>
        <p:spPr>
          <a:xfrm>
            <a:off x="930910" y="4790122"/>
            <a:ext cx="10329545" cy="1322070"/>
          </a:xfrm>
          <a:prstGeom prst="rect">
            <a:avLst/>
          </a:prstGeom>
          <a:noFill/>
          <a:ln w="9525">
            <a:noFill/>
          </a:ln>
        </p:spPr>
        <p:txBody>
          <a:bodyPr wrap="square" anchor="t">
            <a:spAutoFit/>
          </a:bodyPr>
          <a:lstStyle/>
          <a:p>
            <a:pPr marL="266700" indent="-266700"/>
            <a:r>
              <a:rPr lang="en-US" altLang="en-US" sz="2000" b="1" dirty="0">
                <a:solidFill>
                  <a:srgbClr val="C00000"/>
                </a:solidFill>
                <a:latin typeface="Times New Roman" panose="02020603050405020304" pitchFamily="18" charset="0"/>
                <a:ea typeface="宋体" panose="02010600030101010101" pitchFamily="2" charset="-122"/>
              </a:rPr>
              <a:t>     Therefore, according to the quantum theory, the motion of electrons in the x-y plane corresponds to the harmonic oscillator, the energy is quantized, and the energy spectrum of electrons moving along the z direction is continuous, so strict quantization phenomenon cannot be observed in this direction.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1594</TotalTime>
  <Words>8364</Words>
  <Application>Microsoft Macintosh PowerPoint</Application>
  <PresentationFormat>Widescreen</PresentationFormat>
  <Paragraphs>369</Paragraphs>
  <Slides>60</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1" baseType="lpstr">
      <vt:lpstr>微软雅黑</vt:lpstr>
      <vt:lpstr>黑体</vt:lpstr>
      <vt:lpstr>AmericanTypewriter</vt:lpstr>
      <vt:lpstr>Arial</vt:lpstr>
      <vt:lpstr>Calibri</vt:lpstr>
      <vt:lpstr>Calibri Light</vt:lpstr>
      <vt:lpstr>Cambria Math</vt:lpstr>
      <vt:lpstr>Symbol</vt:lpstr>
      <vt:lpstr>Times New Roman</vt:lpstr>
      <vt:lpstr>Office Theme</vt:lpstr>
      <vt:lpstr>Equation.KSEE3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mitali.banerjee</dc:creator>
  <cp:lastModifiedBy>mitali.banerjee</cp:lastModifiedBy>
  <cp:revision>16</cp:revision>
  <dcterms:created xsi:type="dcterms:W3CDTF">2021-03-30T09:27:40Z</dcterms:created>
  <dcterms:modified xsi:type="dcterms:W3CDTF">2025-03-06T12:08:49Z</dcterms:modified>
</cp:coreProperties>
</file>